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9.jpg" ContentType="image/jpeg"/>
  <Override PartName="/ppt/media/image10.jpg" ContentType="image/jpeg"/>
  <Override PartName="/ppt/notesSlides/notesSlide5.xml" ContentType="application/vnd.openxmlformats-officedocument.presentationml.notesSlide+xml"/>
  <Override PartName="/ppt/media/image12.jpg" ContentType="image/jpeg"/>
  <Override PartName="/ppt/media/image13.jp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16.jp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19.jpg" ContentType="image/jpeg"/>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73" r:id="rId2"/>
    <p:sldId id="261" r:id="rId3"/>
    <p:sldId id="259" r:id="rId4"/>
    <p:sldId id="281" r:id="rId5"/>
    <p:sldId id="285" r:id="rId6"/>
    <p:sldId id="286" r:id="rId7"/>
    <p:sldId id="287" r:id="rId8"/>
    <p:sldId id="277" r:id="rId9"/>
    <p:sldId id="278" r:id="rId10"/>
    <p:sldId id="284" r:id="rId1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63" autoAdjust="0"/>
    <p:restoredTop sz="50000" autoAdjust="0"/>
  </p:normalViewPr>
  <p:slideViewPr>
    <p:cSldViewPr snapToGrid="0">
      <p:cViewPr varScale="1">
        <p:scale>
          <a:sx n="44" d="100"/>
          <a:sy n="44" d="100"/>
        </p:scale>
        <p:origin x="2102"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EC20D-DD28-4350-9C35-CEBAA9D704D5}" type="datetimeFigureOut">
              <a:rPr lang="nl-NL" smtClean="0"/>
              <a:t>2-4-2020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CD2BDA-D1D6-4858-A171-481207AD30D1}" type="slidenum">
              <a:rPr lang="nl-NL" smtClean="0"/>
              <a:t>‹nr.›</a:t>
            </a:fld>
            <a:endParaRPr lang="nl-NL"/>
          </a:p>
        </p:txBody>
      </p:sp>
    </p:spTree>
    <p:extLst>
      <p:ext uri="{BB962C8B-B14F-4D97-AF65-F5344CB8AC3E}">
        <p14:creationId xmlns:p14="http://schemas.microsoft.com/office/powerpoint/2010/main" val="256640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natuurinformatie.nl/ndb.mcp/natuurdatabase.nl/i000526.html"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www.natuurinformatie.nl/ndb.mcp/natuurdatabase.nl/i000663.html"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nl.wikipedia.org/wiki/Aardkundig_monument"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66CD2BDA-D1D6-4858-A171-481207AD30D1}" type="slidenum">
              <a:rPr lang="nl-NL" smtClean="0"/>
              <a:t>1</a:t>
            </a:fld>
            <a:endParaRPr lang="nl-NL"/>
          </a:p>
        </p:txBody>
      </p:sp>
    </p:spTree>
    <p:extLst>
      <p:ext uri="{BB962C8B-B14F-4D97-AF65-F5344CB8AC3E}">
        <p14:creationId xmlns:p14="http://schemas.microsoft.com/office/powerpoint/2010/main" val="1086673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6CD2BDA-D1D6-4858-A171-481207AD30D1}" type="slidenum">
              <a:rPr lang="nl-NL" smtClean="0"/>
              <a:t>10</a:t>
            </a:fld>
            <a:endParaRPr lang="nl-NL"/>
          </a:p>
        </p:txBody>
      </p:sp>
    </p:spTree>
    <p:extLst>
      <p:ext uri="{BB962C8B-B14F-4D97-AF65-F5344CB8AC3E}">
        <p14:creationId xmlns:p14="http://schemas.microsoft.com/office/powerpoint/2010/main" val="2918217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Op een na laatste</a:t>
            </a:r>
            <a:r>
              <a:rPr lang="nl-NL" baseline="0" dirty="0" smtClean="0"/>
              <a:t> ijstijd. Landijs uit </a:t>
            </a:r>
            <a:r>
              <a:rPr lang="nl-NL" baseline="0" dirty="0" err="1" smtClean="0"/>
              <a:t>scandinavie</a:t>
            </a:r>
            <a:r>
              <a:rPr lang="nl-NL" baseline="0" dirty="0" smtClean="0"/>
              <a:t> bereikt NL. </a:t>
            </a:r>
            <a:endParaRPr lang="nl-NL" dirty="0" smtClean="0"/>
          </a:p>
          <a:p>
            <a:endParaRPr lang="nl-NL"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Het zandlandschap is een van onze meest gevarieerde landschappen. Verschillende krachten hebben aan de vorming van onze zandlandschappen bijgedragen, zoals de werking van water, wind en ijs. De veelheid aan krachten die actief zijn geweest vormen de verklaring voor de grote variatie aan landschapselementen die we binnen de zandlandschappen kunnen aantreffen.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Op een na laatste</a:t>
            </a:r>
            <a:r>
              <a:rPr lang="nl-NL" baseline="0" dirty="0" smtClean="0"/>
              <a:t> ijstijd. Landijs uit </a:t>
            </a:r>
            <a:r>
              <a:rPr lang="nl-NL" baseline="0" dirty="0" err="1" smtClean="0"/>
              <a:t>scandinavie</a:t>
            </a:r>
            <a:r>
              <a:rPr lang="nl-NL" baseline="0" dirty="0" smtClean="0"/>
              <a:t> bereikt NL. </a:t>
            </a:r>
            <a:endParaRPr lang="nl-NL"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Grondmorene: </a:t>
            </a:r>
            <a:r>
              <a:rPr lang="nl-NL" sz="1200" kern="1200" dirty="0" smtClean="0">
                <a:solidFill>
                  <a:schemeClr val="tx1"/>
                </a:solidFill>
                <a:effectLst/>
                <a:latin typeface="+mn-lt"/>
                <a:ea typeface="+mn-ea"/>
                <a:cs typeface="+mn-cs"/>
              </a:rPr>
              <a:t>Met grondmorene wordt het sediment bedoeld dat door gletsjers en ijskappen wordt meegevoerd en onder het ijs wordt afgezet. Grondmorenes bestaan vaak uit allochtoon materiaal, maar lokale omgewerkte sedimenten kunnen ook voorkomen. In Nederland wordt de term keileem gebruikt voor grondmorene</a:t>
            </a:r>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66CD2BDA-D1D6-4858-A171-481207AD30D1}" type="slidenum">
              <a:rPr lang="nl-NL" smtClean="0"/>
              <a:t>2</a:t>
            </a:fld>
            <a:endParaRPr lang="nl-NL"/>
          </a:p>
        </p:txBody>
      </p:sp>
    </p:spTree>
    <p:extLst>
      <p:ext uri="{BB962C8B-B14F-4D97-AF65-F5344CB8AC3E}">
        <p14:creationId xmlns:p14="http://schemas.microsoft.com/office/powerpoint/2010/main" val="3909465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smtClean="0"/>
              <a:t>Ontstaansgeschiedenis</a:t>
            </a:r>
            <a:r>
              <a:rPr lang="nl-NL" dirty="0" smtClean="0"/>
              <a:t/>
            </a:r>
            <a:br>
              <a:rPr lang="nl-NL" dirty="0" smtClean="0"/>
            </a:br>
            <a:r>
              <a:rPr lang="nl-NL" dirty="0" smtClean="0"/>
              <a:t>Het Droog zandlandschap maakt deel uit van de pleistocene zandgronden. De dekzandgronden ontstonden tijdens de laatste ijstijd (het </a:t>
            </a:r>
            <a:r>
              <a:rPr lang="nl-NL" dirty="0" err="1" smtClean="0"/>
              <a:t>Weichselien</a:t>
            </a:r>
            <a:r>
              <a:rPr lang="nl-NL" dirty="0" smtClean="0"/>
              <a:t>) meer dan tienduizend jaar geleden. Het was de laatste fase in de vorming van het reliëf van oostelijk Nederland, begonnen in het </a:t>
            </a:r>
            <a:r>
              <a:rPr lang="nl-NL" dirty="0" err="1" smtClean="0"/>
              <a:t>Saalien</a:t>
            </a:r>
            <a:r>
              <a:rPr lang="nl-NL" dirty="0" smtClean="0"/>
              <a:t> met </a:t>
            </a:r>
            <a:r>
              <a:rPr lang="nl-NL" b="1" dirty="0" smtClean="0"/>
              <a:t>stuwwallen en dekzandruggen </a:t>
            </a:r>
            <a:r>
              <a:rPr lang="nl-NL" dirty="0" smtClean="0"/>
              <a:t>met daartussen beekdalen en nat zandlandschap. Het dekzand bestaat zodoende uit oud </a:t>
            </a:r>
          </a:p>
          <a:p>
            <a:endParaRPr lang="nl-NL" dirty="0" smtClean="0"/>
          </a:p>
          <a:p>
            <a:endParaRPr lang="nl-NL" dirty="0" smtClean="0"/>
          </a:p>
          <a:p>
            <a:r>
              <a:rPr lang="nl-NL" b="1" dirty="0" smtClean="0"/>
              <a:t>Zacht golvend </a:t>
            </a:r>
            <a:r>
              <a:rPr lang="nl-NL" b="1" dirty="0" err="1" smtClean="0"/>
              <a:t>deklandschap</a:t>
            </a:r>
            <a:r>
              <a:rPr lang="nl-NL" b="1" dirty="0" smtClean="0"/>
              <a:t>:</a:t>
            </a:r>
          </a:p>
          <a:p>
            <a:r>
              <a:rPr lang="nl-NL" dirty="0" smtClean="0"/>
              <a:t>Tijdens de laatste ijstijd leken Nederland en het gebied van de huidige Noordzee op een Poolwoestijn en was de wind de belangrijkste landschapsvormer. In het winterhalfjaar lagen de rivierbeddingen</a:t>
            </a:r>
            <a:r>
              <a:rPr lang="nl-NL" baseline="0" dirty="0" smtClean="0"/>
              <a:t> grotendeels droog/. De wind blies fijne zanddeeltjes en ook </a:t>
            </a:r>
            <a:r>
              <a:rPr lang="nl-NL" baseline="0" dirty="0" err="1" smtClean="0"/>
              <a:t>lossdeeltjes</a:t>
            </a:r>
            <a:r>
              <a:rPr lang="nl-NL" baseline="0" dirty="0" smtClean="0"/>
              <a:t> weg. Het fijne zand werd op een niet al te grote afstand afgezet als dekzand. Aan het einde van de </a:t>
            </a:r>
            <a:r>
              <a:rPr lang="nl-NL" baseline="0" dirty="0" err="1" smtClean="0"/>
              <a:t>Wiechselien</a:t>
            </a:r>
            <a:r>
              <a:rPr lang="nl-NL" baseline="0" dirty="0" smtClean="0"/>
              <a:t> verbeterde het klimaat en groeide er planten die hand zand vastlegde. Langs veel beken en rivieren hebben planten uit de beddingen extra veel stuivend zand vastgehouden. Er ontstonden langgerekte zandruggen van wel 10 tot 20 meter hoog.. Dit zijn de rivierduinen. Dekzand is meestal arm aan voedingstoffen. </a:t>
            </a:r>
            <a:endParaRPr lang="nl-NL" dirty="0" smtClean="0"/>
          </a:p>
          <a:p>
            <a:endParaRPr lang="nl-NL" dirty="0" smtClean="0"/>
          </a:p>
          <a:p>
            <a:endParaRPr lang="nl-NL" dirty="0" smtClean="0"/>
          </a:p>
          <a:p>
            <a:r>
              <a:rPr lang="nl-NL" b="1" dirty="0" smtClean="0"/>
              <a:t>Ligging van het zandlandschap</a:t>
            </a:r>
          </a:p>
          <a:p>
            <a:r>
              <a:rPr lang="nl-NL" dirty="0" smtClean="0"/>
              <a:t>Ligging van het Noordelijk Zandgebied, het Midden-Nederlands Zandgebied en het Zuidelijk Zandgebied.</a:t>
            </a:r>
          </a:p>
          <a:p>
            <a:r>
              <a:rPr lang="nl-NL" dirty="0" smtClean="0"/>
              <a:t>Het zandlandschap beslaat grote delen van het noorden, midden en zuiden van ons land. Weliswaar bestaat het zandlandschap overal uit zand, maar per regio zijn er opvallende verschillen die een onderverdeling rechtvaardigen in het noordelijk zandgebied, het Midden-Nederlands zandgebied en het zuidelijk zandgebied. </a:t>
            </a:r>
          </a:p>
          <a:p>
            <a:r>
              <a:rPr lang="nl-NL" dirty="0" smtClean="0"/>
              <a:t>  </a:t>
            </a:r>
          </a:p>
          <a:p>
            <a:r>
              <a:rPr lang="nl-NL" dirty="0" smtClean="0"/>
              <a:t>Het</a:t>
            </a:r>
            <a:r>
              <a:rPr lang="nl-NL" i="1" dirty="0" smtClean="0"/>
              <a:t> noordelijk zandgebied</a:t>
            </a:r>
            <a:r>
              <a:rPr lang="nl-NL" dirty="0" smtClean="0"/>
              <a:t> (Groningen, Friesland, Drenthe en het noorden van Overijssel) is een vrij laag glooiend gebied waar keileem en dekzand aan het oppervlak liggen. </a:t>
            </a:r>
          </a:p>
          <a:p>
            <a:r>
              <a:rPr lang="nl-NL" dirty="0" smtClean="0"/>
              <a:t>  </a:t>
            </a:r>
          </a:p>
          <a:p>
            <a:r>
              <a:rPr lang="nl-NL" dirty="0" smtClean="0"/>
              <a:t>Het</a:t>
            </a:r>
            <a:r>
              <a:rPr lang="nl-NL" i="1" dirty="0" smtClean="0"/>
              <a:t> Midden-Nederlands zandgebied</a:t>
            </a:r>
            <a:r>
              <a:rPr lang="nl-NL" dirty="0" smtClean="0"/>
              <a:t> (Utrecht, Gelderland, zuidelijk Overijssel) omvat stuwwallen zoals de Veluwe en het Montferland met daartussen laaggelegen </a:t>
            </a:r>
            <a:r>
              <a:rPr lang="nl-NL" dirty="0" err="1" smtClean="0"/>
              <a:t>zachtglooiende</a:t>
            </a:r>
            <a:r>
              <a:rPr lang="nl-NL" dirty="0" smtClean="0"/>
              <a:t> </a:t>
            </a:r>
            <a:r>
              <a:rPr lang="nl-NL" b="1" dirty="0" smtClean="0"/>
              <a:t>dekzandgebieden. </a:t>
            </a:r>
          </a:p>
          <a:p>
            <a:r>
              <a:rPr lang="nl-NL" dirty="0" smtClean="0"/>
              <a:t>  </a:t>
            </a:r>
          </a:p>
          <a:p>
            <a:r>
              <a:rPr lang="nl-NL" dirty="0" smtClean="0"/>
              <a:t>Het</a:t>
            </a:r>
            <a:r>
              <a:rPr lang="nl-NL" i="1" dirty="0" smtClean="0"/>
              <a:t> zuidelijk zandgebied</a:t>
            </a:r>
            <a:r>
              <a:rPr lang="nl-NL" dirty="0" smtClean="0"/>
              <a:t> (Noord-Brabant en Noord- en Midden-Limburg) is een vrij vlak gebied, op de licht glooiende zandverstuivingen na, waar </a:t>
            </a:r>
            <a:r>
              <a:rPr lang="nl-NL" b="1" dirty="0" smtClean="0"/>
              <a:t>dekzand en oude rivierzanden </a:t>
            </a:r>
            <a:r>
              <a:rPr lang="nl-NL" dirty="0" smtClean="0"/>
              <a:t>aan het oppervlak overheersen</a:t>
            </a:r>
          </a:p>
          <a:p>
            <a:r>
              <a:rPr lang="nl-NL" dirty="0" smtClean="0"/>
              <a:t>dekzand van 20-40 duizend jaar oud, daarboven jong dekzand van 10-12 duizend jaar oud en jong stuifzand van ongeveer 500-0 jaar oud.</a:t>
            </a:r>
          </a:p>
          <a:p>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66CD2BDA-D1D6-4858-A171-481207AD30D1}" type="slidenum">
              <a:rPr lang="nl-NL" smtClean="0"/>
              <a:t>3</a:t>
            </a:fld>
            <a:endParaRPr lang="nl-NL"/>
          </a:p>
        </p:txBody>
      </p:sp>
    </p:spTree>
    <p:extLst>
      <p:ext uri="{BB962C8B-B14F-4D97-AF65-F5344CB8AC3E}">
        <p14:creationId xmlns:p14="http://schemas.microsoft.com/office/powerpoint/2010/main" val="1218216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De term </a:t>
            </a:r>
            <a:r>
              <a:rPr lang="nl-NL" dirty="0" err="1" smtClean="0"/>
              <a:t>Saalien</a:t>
            </a:r>
            <a:r>
              <a:rPr lang="nl-NL" dirty="0" smtClean="0"/>
              <a:t> komt van de Duitse rivier de </a:t>
            </a:r>
            <a:r>
              <a:rPr lang="nl-NL" dirty="0" err="1" smtClean="0"/>
              <a:t>Saale</a:t>
            </a:r>
            <a:r>
              <a:rPr lang="nl-NL" dirty="0" smtClean="0"/>
              <a:t>. Voor de ontwikkeling van het landschap in de noordelijke helft van Nederland is het </a:t>
            </a:r>
            <a:r>
              <a:rPr lang="nl-NL" dirty="0" err="1" smtClean="0"/>
              <a:t>Saalien</a:t>
            </a:r>
            <a:r>
              <a:rPr lang="nl-NL" dirty="0" smtClean="0"/>
              <a:t> een uiterst belangrijke periode. Een dik pakket landijs bedekt meer dan de helft van ons land. Langs het landijsfront zijn </a:t>
            </a:r>
            <a:r>
              <a:rPr lang="nl-NL" dirty="0" smtClean="0">
                <a:hlinkClick r:id="rId3"/>
              </a:rPr>
              <a:t>glaciale bekkens </a:t>
            </a:r>
            <a:r>
              <a:rPr lang="nl-NL" dirty="0" smtClean="0"/>
              <a:t>gevormd en zijn delen van de ondergrond door ijs opgestuwd. De daarbij gevormde </a:t>
            </a:r>
            <a:r>
              <a:rPr lang="nl-NL" dirty="0" smtClean="0">
                <a:hlinkClick r:id="rId4"/>
              </a:rPr>
              <a:t>stuwwallen </a:t>
            </a:r>
            <a:r>
              <a:rPr lang="nl-NL" dirty="0" smtClean="0"/>
              <a:t>domineren nog altijd een groot deel van het Nederlandse landschap. Het </a:t>
            </a:r>
            <a:r>
              <a:rPr lang="nl-NL" dirty="0" err="1" smtClean="0"/>
              <a:t>Saalien</a:t>
            </a:r>
            <a:r>
              <a:rPr lang="nl-NL" dirty="0" smtClean="0"/>
              <a:t> bestaat uit een afwisseling van relatief warme en koude perioden. </a:t>
            </a:r>
          </a:p>
          <a:p>
            <a:endParaRPr lang="nl-NL" dirty="0" smtClean="0"/>
          </a:p>
          <a:p>
            <a:r>
              <a:rPr lang="nl-NL" dirty="0" smtClean="0"/>
              <a:t>Door de voorwaartse kracht van het ijs en door zijn gewicht werd de ondergrond onder zo'n gletsjer opzij en naar voren geduwd. De weggeduwde ondergrond vormde hoogtes die we </a:t>
            </a:r>
            <a:r>
              <a:rPr lang="nl-NL" b="1" dirty="0" smtClean="0"/>
              <a:t>stuwwallen</a:t>
            </a:r>
            <a:r>
              <a:rPr lang="nl-NL" dirty="0" smtClean="0"/>
              <a:t> noemen. Onder de gletsjer ontstond een laagte: het </a:t>
            </a:r>
            <a:r>
              <a:rPr lang="nl-NL" b="1" dirty="0" smtClean="0"/>
              <a:t>glaciale bekken</a:t>
            </a:r>
            <a:r>
              <a:rPr lang="nl-NL" dirty="0" smtClean="0"/>
              <a:t>, dat vervolgens nog dieper kon worden door erosie van smeltwater. Het smeltwater onder het ijs kwam onder grote druk te staan, zocht daarbij een uitgang onder de ijskap en nam bodemmateriaal mee. </a:t>
            </a:r>
          </a:p>
          <a:p>
            <a:endParaRPr lang="nl-NL" dirty="0" smtClean="0"/>
          </a:p>
          <a:p>
            <a:r>
              <a:rPr lang="nl-NL" dirty="0" smtClean="0"/>
              <a:t> op</a:t>
            </a:r>
            <a:r>
              <a:rPr lang="nl-NL" baseline="0" dirty="0" smtClean="0"/>
              <a:t> de afbeeldingen wordt de vorming van stuwwallen en het glaciale bekken duidelijk gemaakt. </a:t>
            </a:r>
            <a:endParaRPr lang="nl-NL" dirty="0"/>
          </a:p>
        </p:txBody>
      </p:sp>
      <p:sp>
        <p:nvSpPr>
          <p:cNvPr id="4" name="Tijdelijke aanduiding voor dianummer 3"/>
          <p:cNvSpPr>
            <a:spLocks noGrp="1"/>
          </p:cNvSpPr>
          <p:nvPr>
            <p:ph type="sldNum" sz="quarter" idx="10"/>
          </p:nvPr>
        </p:nvSpPr>
        <p:spPr/>
        <p:txBody>
          <a:bodyPr/>
          <a:lstStyle/>
          <a:p>
            <a:fld id="{66CD2BDA-D1D6-4858-A171-481207AD30D1}" type="slidenum">
              <a:rPr lang="nl-NL" smtClean="0"/>
              <a:t>4</a:t>
            </a:fld>
            <a:endParaRPr lang="nl-NL"/>
          </a:p>
        </p:txBody>
      </p:sp>
    </p:spTree>
    <p:extLst>
      <p:ext uri="{BB962C8B-B14F-4D97-AF65-F5344CB8AC3E}">
        <p14:creationId xmlns:p14="http://schemas.microsoft.com/office/powerpoint/2010/main" val="320346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smtClean="0"/>
          </a:p>
          <a:p>
            <a:r>
              <a:rPr lang="nl-NL" dirty="0" smtClean="0"/>
              <a:t>Akkers op de hogere gronden</a:t>
            </a:r>
          </a:p>
          <a:p>
            <a:r>
              <a:rPr lang="nl-NL" dirty="0" smtClean="0"/>
              <a:t>Ligging: rondom of aan de rand van een (es)dorp</a:t>
            </a:r>
          </a:p>
          <a:p>
            <a:r>
              <a:rPr lang="nl-NL" dirty="0" smtClean="0"/>
              <a:t>Essen (akkers) kregen dikke laag humus: door afgeplagde</a:t>
            </a:r>
            <a:r>
              <a:rPr lang="nl-NL" baseline="0" dirty="0" smtClean="0"/>
              <a:t> heide in de stallen die de boeren daarna op hun land legden voor de bemesting. Dit zorgde voor een humusrijke bovenlaag, tegenwoordig noemen we dit de </a:t>
            </a:r>
            <a:r>
              <a:rPr lang="nl-NL" baseline="0" dirty="0" err="1" smtClean="0"/>
              <a:t>enkeerd</a:t>
            </a:r>
            <a:r>
              <a:rPr lang="nl-NL" baseline="0" dirty="0" smtClean="0"/>
              <a:t> gronden. (</a:t>
            </a:r>
            <a:r>
              <a:rPr lang="nl-NL" baseline="0" dirty="0" err="1" smtClean="0"/>
              <a:t>humushoudend</a:t>
            </a:r>
            <a:r>
              <a:rPr lang="nl-NL" baseline="0" dirty="0" smtClean="0"/>
              <a:t> dek is meer dan 50 cm)</a:t>
            </a:r>
          </a:p>
          <a:p>
            <a:r>
              <a:rPr lang="nl-NL" baseline="0" dirty="0" smtClean="0"/>
              <a:t>In de buurt van essen is er ook altijd stuifzand te vinden, dit is door het steken van de heide op hoge droge plaatsen met dekzand. </a:t>
            </a:r>
          </a:p>
          <a:p>
            <a:endParaRPr lang="nl-NL" baseline="0" dirty="0" smtClean="0"/>
          </a:p>
          <a:p>
            <a:r>
              <a:rPr lang="nl-NL" baseline="0" dirty="0" smtClean="0"/>
              <a:t>Potstal: stal kenmerkt zich door een dieper uitgegraven gedeelte waarin het vee verbleef als het niet buiten liep. Hierin werd de mest ‘opgepot’ Regelmatig werd er een laag plaggen over de mest aangebracht en door het in de stal verblijvende vee omgewoeld. De uitwerpselen van de dieren werden gebonden door de plaggen en het toevoegen van strooisel.. De potstal werd steeds verder opgevuld. Daarna uitgegraven en op de akkers gebracht. </a:t>
            </a:r>
          </a:p>
          <a:p>
            <a:endParaRPr lang="nl-NL" baseline="0" dirty="0" smtClean="0"/>
          </a:p>
          <a:p>
            <a:r>
              <a:rPr lang="nl-NL" baseline="0" dirty="0" smtClean="0"/>
              <a:t>Brinken: open ruimten in het dorp waar het vee ‘</a:t>
            </a:r>
            <a:r>
              <a:rPr lang="nl-NL" baseline="0" dirty="0" err="1" smtClean="0"/>
              <a:t>snachts</a:t>
            </a:r>
            <a:r>
              <a:rPr lang="nl-NL" baseline="0" dirty="0" smtClean="0"/>
              <a:t> werd verzameld. </a:t>
            </a:r>
          </a:p>
          <a:p>
            <a:endParaRPr lang="nl-NL" baseline="0" dirty="0" smtClean="0"/>
          </a:p>
          <a:p>
            <a:r>
              <a:rPr lang="nl-NL" baseline="0" dirty="0" err="1" smtClean="0"/>
              <a:t>Heide:Rond</a:t>
            </a:r>
            <a:r>
              <a:rPr lang="nl-NL" baseline="0" dirty="0" smtClean="0"/>
              <a:t> 1900 kwam kunstmest, heide werd omgezet in landbouwgrond. Heideontginningen onderscheiden zich van het oude landschap door hun regelmatige en rechthoekige patroon.. Het stuifzand werd op grote schaal bebost en omgezet in naaldbos. In veel bossen kun je zien dat het om voormalig stuifzand gaat door het onregelmatige </a:t>
            </a:r>
            <a:r>
              <a:rPr lang="nl-NL" baseline="0" dirty="0" err="1" smtClean="0"/>
              <a:t>bodemrelief</a:t>
            </a:r>
            <a:r>
              <a:rPr lang="nl-NL" baseline="0" dirty="0" smtClean="0"/>
              <a:t>. </a:t>
            </a:r>
          </a:p>
        </p:txBody>
      </p:sp>
      <p:sp>
        <p:nvSpPr>
          <p:cNvPr id="4" name="Tijdelijke aanduiding voor dianummer 3"/>
          <p:cNvSpPr>
            <a:spLocks noGrp="1"/>
          </p:cNvSpPr>
          <p:nvPr>
            <p:ph type="sldNum" sz="quarter" idx="10"/>
          </p:nvPr>
        </p:nvSpPr>
        <p:spPr/>
        <p:txBody>
          <a:bodyPr/>
          <a:lstStyle/>
          <a:p>
            <a:fld id="{66CD2BDA-D1D6-4858-A171-481207AD30D1}" type="slidenum">
              <a:rPr lang="nl-NL" smtClean="0"/>
              <a:t>5</a:t>
            </a:fld>
            <a:endParaRPr lang="nl-NL"/>
          </a:p>
        </p:txBody>
      </p:sp>
    </p:spTree>
    <p:extLst>
      <p:ext uri="{BB962C8B-B14F-4D97-AF65-F5344CB8AC3E}">
        <p14:creationId xmlns:p14="http://schemas.microsoft.com/office/powerpoint/2010/main" val="1715142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smtClean="0"/>
          </a:p>
          <a:p>
            <a:r>
              <a:rPr lang="nl-NL" dirty="0" smtClean="0"/>
              <a:t>Modernisering va het landbouw landschap</a:t>
            </a:r>
          </a:p>
          <a:p>
            <a:r>
              <a:rPr lang="nl-NL" dirty="0" smtClean="0"/>
              <a:t>Er</a:t>
            </a:r>
            <a:r>
              <a:rPr lang="nl-NL" baseline="0" dirty="0" smtClean="0"/>
              <a:t> is schaalvergroting, kavels moeten groter worden en mogen niet meer verspreid liggen. </a:t>
            </a:r>
          </a:p>
          <a:p>
            <a:endParaRPr lang="nl-NL" baseline="0" dirty="0" smtClean="0"/>
          </a:p>
          <a:p>
            <a:r>
              <a:rPr lang="nl-NL" baseline="0" dirty="0" smtClean="0"/>
              <a:t>Veelal ‘rommelige’ blokverkaveling in het ‘oud </a:t>
            </a:r>
            <a:r>
              <a:rPr lang="nl-NL" baseline="0" dirty="0" err="1" smtClean="0"/>
              <a:t>hoevige</a:t>
            </a:r>
            <a:r>
              <a:rPr lang="nl-NL" baseline="0" dirty="0" smtClean="0"/>
              <a:t>’ zandlandschap. Dit is veelal geleid door het reliëf, en zo ontstond er een structuur vol krommingen en bochten.</a:t>
            </a:r>
          </a:p>
          <a:p>
            <a:endParaRPr lang="nl-NL" baseline="0" dirty="0" smtClean="0"/>
          </a:p>
          <a:p>
            <a:r>
              <a:rPr lang="nl-NL" baseline="0" dirty="0" smtClean="0"/>
              <a:t>De jonge ontginningen kenmerken zich door een schaakbordachtige structuur, rechte lange wegen en percelen van regelmatige vierkanten en rechthoeken. Deze ontginning liep samen met cultuurtechnische maatregelen: diepploegen, splitten, egaliseren, ontwateren en de aanleg van ontsluitingswegen. </a:t>
            </a:r>
          </a:p>
          <a:p>
            <a:endParaRPr lang="nl-NL" baseline="0" dirty="0" smtClean="0"/>
          </a:p>
          <a:p>
            <a:r>
              <a:rPr lang="nl-NL" baseline="0" dirty="0" smtClean="0"/>
              <a:t>. De kavels  werden door de ruilverkaveling rechter en groter.</a:t>
            </a:r>
          </a:p>
          <a:p>
            <a:r>
              <a:rPr lang="nl-NL" baseline="0" dirty="0" smtClean="0"/>
              <a:t>Blokverkaveling en smallere repen</a:t>
            </a:r>
            <a:endParaRPr lang="nl-NL" dirty="0"/>
          </a:p>
        </p:txBody>
      </p:sp>
      <p:sp>
        <p:nvSpPr>
          <p:cNvPr id="4" name="Tijdelijke aanduiding voor dianummer 3"/>
          <p:cNvSpPr>
            <a:spLocks noGrp="1"/>
          </p:cNvSpPr>
          <p:nvPr>
            <p:ph type="sldNum" sz="quarter" idx="10"/>
          </p:nvPr>
        </p:nvSpPr>
        <p:spPr/>
        <p:txBody>
          <a:bodyPr/>
          <a:lstStyle/>
          <a:p>
            <a:fld id="{66CD2BDA-D1D6-4858-A171-481207AD30D1}" type="slidenum">
              <a:rPr lang="nl-NL" smtClean="0"/>
              <a:t>6</a:t>
            </a:fld>
            <a:endParaRPr lang="nl-NL"/>
          </a:p>
        </p:txBody>
      </p:sp>
    </p:spTree>
    <p:extLst>
      <p:ext uri="{BB962C8B-B14F-4D97-AF65-F5344CB8AC3E}">
        <p14:creationId xmlns:p14="http://schemas.microsoft.com/office/powerpoint/2010/main" val="296778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smtClean="0"/>
          </a:p>
          <a:p>
            <a:r>
              <a:rPr lang="nl-NL" dirty="0" smtClean="0"/>
              <a:t>Modernisering va het landbouw landschap</a:t>
            </a:r>
          </a:p>
          <a:p>
            <a:r>
              <a:rPr lang="nl-NL" dirty="0" smtClean="0"/>
              <a:t>Er</a:t>
            </a:r>
            <a:r>
              <a:rPr lang="nl-NL" baseline="0" dirty="0" smtClean="0"/>
              <a:t> is schaalvergroting, kavels moeten groter worden en mogen niet meer verspreid liggen. </a:t>
            </a:r>
          </a:p>
          <a:p>
            <a:endParaRPr lang="nl-NL" baseline="0" dirty="0" smtClean="0"/>
          </a:p>
          <a:p>
            <a:r>
              <a:rPr lang="nl-NL" baseline="0" dirty="0" smtClean="0"/>
              <a:t>Veelal ‘rommelige’ blokverkaveling in het ‘oud </a:t>
            </a:r>
            <a:r>
              <a:rPr lang="nl-NL" baseline="0" dirty="0" err="1" smtClean="0"/>
              <a:t>hoevige</a:t>
            </a:r>
            <a:r>
              <a:rPr lang="nl-NL" baseline="0" dirty="0" smtClean="0"/>
              <a:t>’ zandlandschap. Dit is veelal geleid door het reliëf, en zo ontstond er een structuur vol krommingen en bochten.</a:t>
            </a:r>
          </a:p>
          <a:p>
            <a:endParaRPr lang="nl-NL" baseline="0" dirty="0" smtClean="0"/>
          </a:p>
          <a:p>
            <a:r>
              <a:rPr lang="nl-NL" baseline="0" dirty="0" smtClean="0"/>
              <a:t>De jonge ontginningen kenmerken zich door een schaakbordachtige structuur, rechte lange wegen en percelen van regelmatige vierkanten en rechthoeken. Deze ontginning liep samen met cultuurtechnische maatregelen: diepploegen, splitten, egaliseren, ontwateren en de aanleg van ontsluitingswegen. </a:t>
            </a:r>
          </a:p>
          <a:p>
            <a:endParaRPr lang="nl-NL" baseline="0" dirty="0" smtClean="0"/>
          </a:p>
          <a:p>
            <a:r>
              <a:rPr lang="nl-NL" baseline="0" dirty="0" smtClean="0"/>
              <a:t>. De kavels  werden door de ruilverkaveling rechter en groter.</a:t>
            </a:r>
          </a:p>
          <a:p>
            <a:r>
              <a:rPr lang="nl-NL" baseline="0" dirty="0" smtClean="0"/>
              <a:t>Blokverkaveling en smallere repen</a:t>
            </a:r>
            <a:endParaRPr lang="nl-NL" dirty="0"/>
          </a:p>
        </p:txBody>
      </p:sp>
      <p:sp>
        <p:nvSpPr>
          <p:cNvPr id="4" name="Tijdelijke aanduiding voor dianummer 3"/>
          <p:cNvSpPr>
            <a:spLocks noGrp="1"/>
          </p:cNvSpPr>
          <p:nvPr>
            <p:ph type="sldNum" sz="quarter" idx="10"/>
          </p:nvPr>
        </p:nvSpPr>
        <p:spPr/>
        <p:txBody>
          <a:bodyPr/>
          <a:lstStyle/>
          <a:p>
            <a:fld id="{66CD2BDA-D1D6-4858-A171-481207AD30D1}" type="slidenum">
              <a:rPr lang="nl-NL" smtClean="0"/>
              <a:t>7</a:t>
            </a:fld>
            <a:endParaRPr lang="nl-NL"/>
          </a:p>
        </p:txBody>
      </p:sp>
    </p:spTree>
    <p:extLst>
      <p:ext uri="{BB962C8B-B14F-4D97-AF65-F5344CB8AC3E}">
        <p14:creationId xmlns:p14="http://schemas.microsoft.com/office/powerpoint/2010/main" val="4087228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De Grebbeberg is onze meest opvallende stuwwal. Hij is 52 meter hoog en vormt de zuidelijkste punt van de Utrechtse heuvelrug. Behalve dat hij door zijn hoogte een opvallende verschijning is, steekt hij door zijn bosbedekking nog meer af tegen de vlakke akkers. De Rijn heeft een deel van de flank afgekalfd, waardoor de zuidhelling nu zeer steil is. De zuidkant van de Grebbeberg is het eerste door de provincie Utrecht uitgeroepen </a:t>
            </a:r>
            <a:r>
              <a:rPr lang="nl-NL" dirty="0" smtClean="0">
                <a:hlinkClick r:id="rId3"/>
              </a:rPr>
              <a:t>aardkundig monument</a:t>
            </a:r>
            <a:r>
              <a:rPr lang="nl-NL" dirty="0" smtClean="0"/>
              <a:t>. Dat betekent onder andere dat er geen werkzaamheden zijn toegestaan die de vorm van de heuvel kunnen aantasten.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smtClean="0"/>
          </a:p>
          <a:p>
            <a:r>
              <a:rPr lang="nl-NL" dirty="0" smtClean="0"/>
              <a:t>Deze stuwwal is 150.000 jaar geleden tegelijk met de Veluwe opgestuwd door een gletsjer die in de huidige Gelderse Vallei lag. De Grebbeberg is 52 meter hoog. Met name de zuidrand is erg steil. Dat is te danken aan erosie door de </a:t>
            </a:r>
            <a:r>
              <a:rPr lang="nl-NL" dirty="0" err="1" smtClean="0"/>
              <a:t>Nederrijn</a:t>
            </a:r>
            <a:r>
              <a:rPr lang="nl-NL" dirty="0" smtClean="0"/>
              <a:t>/Lek, die langs de voet van de berg stroomt. Bovenop de Grebbeberg heb je dan ook een weids uitzicht over het aangrenzende rivierenland. Vanwege zijn hoogte en strategische ligging is de heuvel al vroeg gebruikt als woonplaats en militair verdedigingspunt, in ieder geval al vanaf zo'n 2000 jaar voor onze jaartelling. </a:t>
            </a:r>
          </a:p>
          <a:p>
            <a:r>
              <a:rPr lang="nl-NL" dirty="0" smtClean="0"/>
              <a:t>  </a:t>
            </a:r>
          </a:p>
          <a:p>
            <a:r>
              <a:rPr lang="nl-NL" dirty="0" smtClean="0"/>
              <a:t>De Grebbeberg is vooral bekend vanwege de gevechten die het Nederlandse leger heeft geleverd met de invallende Duitsers, in mei 1940. Het is een gevarieerd landschap. We kunnen aan dit heuvelcomplex veel zien van de geweldige natuurkracht van de ijsmassa's uit het Pleistoceen. Er groeien verschillende plantengemeenschappen in de eikenbossen en aan de voet van de heuvels vinden we zeldzame planten als pijpbloem en tripmadam. </a:t>
            </a:r>
          </a:p>
          <a:p>
            <a:r>
              <a:rPr lang="nl-NL" dirty="0" smtClean="0"/>
              <a:t>  </a:t>
            </a:r>
          </a:p>
          <a:p>
            <a:r>
              <a:rPr lang="nl-NL" dirty="0" smtClean="0"/>
              <a:t>De Grebbeberg maakt tegenwoordig deel uit van het Nationaal Park Utrechtse Heuvelrug. In 2001 is het complex verbonden met het aangrenzende natuurreservaat de Blauwe Kamer. Deze laatste is een mooi voorbeeld van een natuurlijk heringerichte rivieruiterwaard.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10"/>
          </p:nvPr>
        </p:nvSpPr>
        <p:spPr/>
        <p:txBody>
          <a:bodyPr/>
          <a:lstStyle/>
          <a:p>
            <a:fld id="{66CD2BDA-D1D6-4858-A171-481207AD30D1}" type="slidenum">
              <a:rPr lang="nl-NL" smtClean="0"/>
              <a:t>8</a:t>
            </a:fld>
            <a:endParaRPr lang="nl-NL"/>
          </a:p>
        </p:txBody>
      </p:sp>
    </p:spTree>
    <p:extLst>
      <p:ext uri="{BB962C8B-B14F-4D97-AF65-F5344CB8AC3E}">
        <p14:creationId xmlns:p14="http://schemas.microsoft.com/office/powerpoint/2010/main" val="2711435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In Zuidoost-Nederland lopen tal van breuken, waaronder de Peelrandbreuk. Dit is een geologische breuk, een plek waar aardlagen aan weerszijden onafhankelijk van elkaar kunnen dalen, stijgen of horizontaal bewegen. Een bekende breuk is de San Andreasbreuk in Californië. Het bewegen langs een breuk veroorzaakt vaak aardbevingen. De Peelrandbreuk is te zien als een 'terreintrede' van enkele meters hoogte</a:t>
            </a:r>
            <a:r>
              <a:rPr lang="nl-NL" b="1" dirty="0" smtClean="0"/>
              <a:t> </a:t>
            </a:r>
            <a:r>
              <a:rPr lang="nl-NL" dirty="0" smtClean="0"/>
              <a:t>die in het landschap kilometers te volgen is. Bij Uden, in Noord-Brabant, zijn drie kleine reservaten met een gezamenlijke oppervlakte van 41 hectare die rond de Peelrandbreuk liggen. Hier komt een merkwaardig fenomeen voor: het gedeelte dat is opgeheven heeft een natte bodem! Dit noemen we een </a:t>
            </a:r>
            <a:r>
              <a:rPr lang="nl-NL" dirty="0" err="1" smtClean="0"/>
              <a:t>wijstgrond</a:t>
            </a:r>
            <a:r>
              <a:rPr lang="nl-NL" dirty="0" smtClean="0"/>
              <a:t>. De laaggelegen gebieden aan de andere kant van de breuk zijn juist vrij droog. De breuk heeft de grondwaterhuishouding in het gebied dan ook flink verstoord. </a:t>
            </a:r>
            <a:endParaRPr lang="nl-NL" dirty="0"/>
          </a:p>
        </p:txBody>
      </p:sp>
      <p:sp>
        <p:nvSpPr>
          <p:cNvPr id="4" name="Tijdelijke aanduiding voor dianummer 3"/>
          <p:cNvSpPr>
            <a:spLocks noGrp="1"/>
          </p:cNvSpPr>
          <p:nvPr>
            <p:ph type="sldNum" sz="quarter" idx="10"/>
          </p:nvPr>
        </p:nvSpPr>
        <p:spPr/>
        <p:txBody>
          <a:bodyPr/>
          <a:lstStyle/>
          <a:p>
            <a:fld id="{66CD2BDA-D1D6-4858-A171-481207AD30D1}" type="slidenum">
              <a:rPr lang="nl-NL" smtClean="0"/>
              <a:t>9</a:t>
            </a:fld>
            <a:endParaRPr lang="nl-NL"/>
          </a:p>
        </p:txBody>
      </p:sp>
    </p:spTree>
    <p:extLst>
      <p:ext uri="{BB962C8B-B14F-4D97-AF65-F5344CB8AC3E}">
        <p14:creationId xmlns:p14="http://schemas.microsoft.com/office/powerpoint/2010/main" val="2569908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smtClean="0"/>
              <a:t>Klik om de stijl te bewerken</a:t>
            </a:r>
            <a:endParaRPr lang="nl-NL"/>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p:txBody>
          <a:bodyPr/>
          <a:lstStyle/>
          <a:p>
            <a:fld id="{41F4A80E-FBE7-48E8-BA63-88EB32CCFBD9}" type="datetimeFigureOut">
              <a:rPr lang="nl-NL" smtClean="0"/>
              <a:t>2-4-2020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6A72B0D0-AFA7-47BC-B611-DAA5CBA5A952}" type="slidenum">
              <a:rPr lang="nl-NL" smtClean="0"/>
              <a:t>‹nr.›</a:t>
            </a:fld>
            <a:endParaRPr lang="nl-NL"/>
          </a:p>
        </p:txBody>
      </p:sp>
    </p:spTree>
    <p:extLst>
      <p:ext uri="{BB962C8B-B14F-4D97-AF65-F5344CB8AC3E}">
        <p14:creationId xmlns:p14="http://schemas.microsoft.com/office/powerpoint/2010/main" val="1563200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41F4A80E-FBE7-48E8-BA63-88EB32CCFBD9}" type="datetimeFigureOut">
              <a:rPr lang="nl-NL" smtClean="0"/>
              <a:t>2-4-2020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6A72B0D0-AFA7-47BC-B611-DAA5CBA5A952}" type="slidenum">
              <a:rPr lang="nl-NL" smtClean="0"/>
              <a:t>‹nr.›</a:t>
            </a:fld>
            <a:endParaRPr lang="nl-NL"/>
          </a:p>
        </p:txBody>
      </p:sp>
    </p:spTree>
    <p:extLst>
      <p:ext uri="{BB962C8B-B14F-4D97-AF65-F5344CB8AC3E}">
        <p14:creationId xmlns:p14="http://schemas.microsoft.com/office/powerpoint/2010/main" val="788343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41F4A80E-FBE7-48E8-BA63-88EB32CCFBD9}" type="datetimeFigureOut">
              <a:rPr lang="nl-NL" smtClean="0"/>
              <a:t>2-4-2020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6A72B0D0-AFA7-47BC-B611-DAA5CBA5A952}" type="slidenum">
              <a:rPr lang="nl-NL" smtClean="0"/>
              <a:t>‹nr.›</a:t>
            </a:fld>
            <a:endParaRPr lang="nl-NL"/>
          </a:p>
        </p:txBody>
      </p:sp>
    </p:spTree>
    <p:extLst>
      <p:ext uri="{BB962C8B-B14F-4D97-AF65-F5344CB8AC3E}">
        <p14:creationId xmlns:p14="http://schemas.microsoft.com/office/powerpoint/2010/main" val="2645366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41F4A80E-FBE7-48E8-BA63-88EB32CCFBD9}" type="datetimeFigureOut">
              <a:rPr lang="nl-NL" smtClean="0"/>
              <a:t>2-4-2020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6A72B0D0-AFA7-47BC-B611-DAA5CBA5A952}" type="slidenum">
              <a:rPr lang="nl-NL" smtClean="0"/>
              <a:t>‹nr.›</a:t>
            </a:fld>
            <a:endParaRPr lang="nl-NL"/>
          </a:p>
        </p:txBody>
      </p:sp>
    </p:spTree>
    <p:extLst>
      <p:ext uri="{BB962C8B-B14F-4D97-AF65-F5344CB8AC3E}">
        <p14:creationId xmlns:p14="http://schemas.microsoft.com/office/powerpoint/2010/main" val="865480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smtClean="0"/>
              <a:t>Klik om de stijl te bewerken</a:t>
            </a:r>
            <a:endParaRPr lang="nl-NL"/>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Tekststijl van het model bewerken</a:t>
            </a:r>
          </a:p>
        </p:txBody>
      </p:sp>
      <p:sp>
        <p:nvSpPr>
          <p:cNvPr id="4" name="Tijdelijke aanduiding voor datum 3"/>
          <p:cNvSpPr>
            <a:spLocks noGrp="1"/>
          </p:cNvSpPr>
          <p:nvPr>
            <p:ph type="dt" sz="half" idx="10"/>
          </p:nvPr>
        </p:nvSpPr>
        <p:spPr/>
        <p:txBody>
          <a:bodyPr/>
          <a:lstStyle/>
          <a:p>
            <a:fld id="{41F4A80E-FBE7-48E8-BA63-88EB32CCFBD9}" type="datetimeFigureOut">
              <a:rPr lang="nl-NL" smtClean="0"/>
              <a:t>2-4-2020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6A72B0D0-AFA7-47BC-B611-DAA5CBA5A952}" type="slidenum">
              <a:rPr lang="nl-NL" smtClean="0"/>
              <a:t>‹nr.›</a:t>
            </a:fld>
            <a:endParaRPr lang="nl-NL"/>
          </a:p>
        </p:txBody>
      </p:sp>
    </p:spTree>
    <p:extLst>
      <p:ext uri="{BB962C8B-B14F-4D97-AF65-F5344CB8AC3E}">
        <p14:creationId xmlns:p14="http://schemas.microsoft.com/office/powerpoint/2010/main" val="1210479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838200" y="1825625"/>
            <a:ext cx="5181600" cy="435133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6172200" y="1825625"/>
            <a:ext cx="5181600" cy="435133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41F4A80E-FBE7-48E8-BA63-88EB32CCFBD9}" type="datetimeFigureOut">
              <a:rPr lang="nl-NL" smtClean="0"/>
              <a:t>2-4-2020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6A72B0D0-AFA7-47BC-B611-DAA5CBA5A952}" type="slidenum">
              <a:rPr lang="nl-NL" smtClean="0"/>
              <a:t>‹nr.›</a:t>
            </a:fld>
            <a:endParaRPr lang="nl-NL"/>
          </a:p>
        </p:txBody>
      </p:sp>
    </p:spTree>
    <p:extLst>
      <p:ext uri="{BB962C8B-B14F-4D97-AF65-F5344CB8AC3E}">
        <p14:creationId xmlns:p14="http://schemas.microsoft.com/office/powerpoint/2010/main" val="871055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smtClean="0"/>
              <a:t>Klik om de stijl te bewerken</a:t>
            </a:r>
            <a:endParaRPr lang="nl-NL"/>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41F4A80E-FBE7-48E8-BA63-88EB32CCFBD9}" type="datetimeFigureOut">
              <a:rPr lang="nl-NL" smtClean="0"/>
              <a:t>2-4-2020</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6A72B0D0-AFA7-47BC-B611-DAA5CBA5A952}" type="slidenum">
              <a:rPr lang="nl-NL" smtClean="0"/>
              <a:t>‹nr.›</a:t>
            </a:fld>
            <a:endParaRPr lang="nl-NL"/>
          </a:p>
        </p:txBody>
      </p:sp>
    </p:spTree>
    <p:extLst>
      <p:ext uri="{BB962C8B-B14F-4D97-AF65-F5344CB8AC3E}">
        <p14:creationId xmlns:p14="http://schemas.microsoft.com/office/powerpoint/2010/main" val="4162639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41F4A80E-FBE7-48E8-BA63-88EB32CCFBD9}" type="datetimeFigureOut">
              <a:rPr lang="nl-NL" smtClean="0"/>
              <a:t>2-4-2020</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6A72B0D0-AFA7-47BC-B611-DAA5CBA5A952}" type="slidenum">
              <a:rPr lang="nl-NL" smtClean="0"/>
              <a:t>‹nr.›</a:t>
            </a:fld>
            <a:endParaRPr lang="nl-NL"/>
          </a:p>
        </p:txBody>
      </p:sp>
    </p:spTree>
    <p:extLst>
      <p:ext uri="{BB962C8B-B14F-4D97-AF65-F5344CB8AC3E}">
        <p14:creationId xmlns:p14="http://schemas.microsoft.com/office/powerpoint/2010/main" val="3322895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41F4A80E-FBE7-48E8-BA63-88EB32CCFBD9}" type="datetimeFigureOut">
              <a:rPr lang="nl-NL" smtClean="0"/>
              <a:t>2-4-2020</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6A72B0D0-AFA7-47BC-B611-DAA5CBA5A952}" type="slidenum">
              <a:rPr lang="nl-NL" smtClean="0"/>
              <a:t>‹nr.›</a:t>
            </a:fld>
            <a:endParaRPr lang="nl-NL"/>
          </a:p>
        </p:txBody>
      </p:sp>
    </p:spTree>
    <p:extLst>
      <p:ext uri="{BB962C8B-B14F-4D97-AF65-F5344CB8AC3E}">
        <p14:creationId xmlns:p14="http://schemas.microsoft.com/office/powerpoint/2010/main" val="1738576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NL"/>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Tekststijl van het model bewerken</a:t>
            </a:r>
          </a:p>
        </p:txBody>
      </p:sp>
      <p:sp>
        <p:nvSpPr>
          <p:cNvPr id="5" name="Tijdelijke aanduiding voor datum 4"/>
          <p:cNvSpPr>
            <a:spLocks noGrp="1"/>
          </p:cNvSpPr>
          <p:nvPr>
            <p:ph type="dt" sz="half" idx="10"/>
          </p:nvPr>
        </p:nvSpPr>
        <p:spPr/>
        <p:txBody>
          <a:bodyPr/>
          <a:lstStyle/>
          <a:p>
            <a:fld id="{41F4A80E-FBE7-48E8-BA63-88EB32CCFBD9}" type="datetimeFigureOut">
              <a:rPr lang="nl-NL" smtClean="0"/>
              <a:t>2-4-2020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6A72B0D0-AFA7-47BC-B611-DAA5CBA5A952}" type="slidenum">
              <a:rPr lang="nl-NL" smtClean="0"/>
              <a:t>‹nr.›</a:t>
            </a:fld>
            <a:endParaRPr lang="nl-NL"/>
          </a:p>
        </p:txBody>
      </p:sp>
    </p:spTree>
    <p:extLst>
      <p:ext uri="{BB962C8B-B14F-4D97-AF65-F5344CB8AC3E}">
        <p14:creationId xmlns:p14="http://schemas.microsoft.com/office/powerpoint/2010/main" val="2316300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NL"/>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Tekststijl van het model bewerken</a:t>
            </a:r>
          </a:p>
        </p:txBody>
      </p:sp>
      <p:sp>
        <p:nvSpPr>
          <p:cNvPr id="5" name="Tijdelijke aanduiding voor datum 4"/>
          <p:cNvSpPr>
            <a:spLocks noGrp="1"/>
          </p:cNvSpPr>
          <p:nvPr>
            <p:ph type="dt" sz="half" idx="10"/>
          </p:nvPr>
        </p:nvSpPr>
        <p:spPr/>
        <p:txBody>
          <a:bodyPr/>
          <a:lstStyle/>
          <a:p>
            <a:fld id="{41F4A80E-FBE7-48E8-BA63-88EB32CCFBD9}" type="datetimeFigureOut">
              <a:rPr lang="nl-NL" smtClean="0"/>
              <a:t>2-4-2020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6A72B0D0-AFA7-47BC-B611-DAA5CBA5A952}" type="slidenum">
              <a:rPr lang="nl-NL" smtClean="0"/>
              <a:t>‹nr.›</a:t>
            </a:fld>
            <a:endParaRPr lang="nl-NL"/>
          </a:p>
        </p:txBody>
      </p:sp>
    </p:spTree>
    <p:extLst>
      <p:ext uri="{BB962C8B-B14F-4D97-AF65-F5344CB8AC3E}">
        <p14:creationId xmlns:p14="http://schemas.microsoft.com/office/powerpoint/2010/main" val="2421269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F4A80E-FBE7-48E8-BA63-88EB32CCFBD9}" type="datetimeFigureOut">
              <a:rPr lang="nl-NL" smtClean="0"/>
              <a:t>2-4-2020</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72B0D0-AFA7-47BC-B611-DAA5CBA5A952}" type="slidenum">
              <a:rPr lang="nl-NL" smtClean="0"/>
              <a:t>‹nr.›</a:t>
            </a:fld>
            <a:endParaRPr lang="nl-NL"/>
          </a:p>
        </p:txBody>
      </p:sp>
    </p:spTree>
    <p:extLst>
      <p:ext uri="{BB962C8B-B14F-4D97-AF65-F5344CB8AC3E}">
        <p14:creationId xmlns:p14="http://schemas.microsoft.com/office/powerpoint/2010/main" val="1933531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jpg"/><Relationship Id="rId5" Type="http://schemas.openxmlformats.org/officeDocument/2006/relationships/image" Target="../media/image2.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slideLayout" Target="../slideLayouts/slideLayout2.xml"/><Relationship Id="rId7" Type="http://schemas.openxmlformats.org/officeDocument/2006/relationships/image" Target="../media/image9.jp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jpeg"/><Relationship Id="rId5" Type="http://schemas.openxmlformats.org/officeDocument/2006/relationships/image" Target="../media/image7.png"/><Relationship Id="rId10" Type="http://schemas.openxmlformats.org/officeDocument/2006/relationships/image" Target="../media/image1.png"/><Relationship Id="rId4" Type="http://schemas.openxmlformats.org/officeDocument/2006/relationships/notesSlide" Target="../notesSlides/notesSlide4.xml"/><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smtClean="0"/>
              <a:t>Zandlandschap</a:t>
            </a:r>
            <a:endParaRPr lang="nl-NL" dirty="0"/>
          </a:p>
        </p:txBody>
      </p:sp>
      <p:sp>
        <p:nvSpPr>
          <p:cNvPr id="3" name="Ondertitel 2"/>
          <p:cNvSpPr>
            <a:spLocks noGrp="1"/>
          </p:cNvSpPr>
          <p:nvPr>
            <p:ph type="subTitle" idx="1"/>
          </p:nvPr>
        </p:nvSpPr>
        <p:spPr/>
        <p:txBody>
          <a:bodyPr/>
          <a:lstStyle/>
          <a:p>
            <a:r>
              <a:rPr lang="nl-NL" dirty="0" smtClean="0"/>
              <a:t>Ontstaansgeschiedenis</a:t>
            </a:r>
          </a:p>
          <a:p>
            <a:r>
              <a:rPr lang="nl-NL" dirty="0" smtClean="0"/>
              <a:t>Rivierduinen</a:t>
            </a:r>
            <a:endParaRPr lang="nl-NL" dirty="0"/>
          </a:p>
        </p:txBody>
      </p:sp>
      <p:pic>
        <p:nvPicPr>
          <p:cNvPr id="5" name="Audiobesta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65867767"/>
      </p:ext>
    </p:extLst>
  </p:cSld>
  <p:clrMapOvr>
    <a:masterClrMapping/>
  </p:clrMapOvr>
  <mc:AlternateContent xmlns:mc="http://schemas.openxmlformats.org/markup-compatibility/2006" xmlns:p14="http://schemas.microsoft.com/office/powerpoint/2010/main">
    <mc:Choice Requires="p14">
      <p:transition spd="slow" p14:dur="2000" advTm="23234"/>
    </mc:Choice>
    <mc:Fallback xmlns="">
      <p:transition spd="slow" advTm="23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Zelfstudie</a:t>
            </a:r>
            <a:endParaRPr lang="nl-NL" dirty="0"/>
          </a:p>
        </p:txBody>
      </p:sp>
      <p:sp>
        <p:nvSpPr>
          <p:cNvPr id="3" name="Tijdelijke aanduiding voor inhoud 2"/>
          <p:cNvSpPr>
            <a:spLocks noGrp="1"/>
          </p:cNvSpPr>
          <p:nvPr>
            <p:ph idx="1"/>
          </p:nvPr>
        </p:nvSpPr>
        <p:spPr/>
        <p:txBody>
          <a:bodyPr>
            <a:normAutofit lnSpcReduction="10000"/>
          </a:bodyPr>
          <a:lstStyle/>
          <a:p>
            <a:r>
              <a:rPr lang="nl-NL" dirty="0" smtClean="0"/>
              <a:t>Website: geologie van Nederland bekijken en vragen maken (vragenbundel)</a:t>
            </a:r>
          </a:p>
          <a:p>
            <a:r>
              <a:rPr lang="nl-NL" dirty="0" smtClean="0"/>
              <a:t>Boekje Landschappen van Nederland doorlezen</a:t>
            </a:r>
          </a:p>
          <a:p>
            <a:r>
              <a:rPr lang="nl-NL" dirty="0" smtClean="0"/>
              <a:t>Bijbehorende vragen maken en nakijken</a:t>
            </a:r>
          </a:p>
          <a:p>
            <a:r>
              <a:rPr lang="nl-NL" dirty="0" smtClean="0"/>
              <a:t>Schrijf de kenmerken van het zandlandschap op.</a:t>
            </a:r>
          </a:p>
          <a:p>
            <a:endParaRPr lang="nl-NL" dirty="0"/>
          </a:p>
          <a:p>
            <a:endParaRPr lang="nl-NL" dirty="0" smtClean="0"/>
          </a:p>
          <a:p>
            <a:endParaRPr lang="nl-NL" dirty="0"/>
          </a:p>
          <a:p>
            <a:endParaRPr lang="nl-NL" dirty="0" smtClean="0"/>
          </a:p>
          <a:p>
            <a:r>
              <a:rPr lang="nl-NL" sz="1100" dirty="0"/>
              <a:t>(bron: foto’s en tekst: Geologie van Nederland, Nederlandse Landschappen)</a:t>
            </a:r>
          </a:p>
          <a:p>
            <a:endParaRPr lang="nl-NL" dirty="0" smtClean="0"/>
          </a:p>
        </p:txBody>
      </p:sp>
      <p:pic>
        <p:nvPicPr>
          <p:cNvPr id="5" name="Audiobesta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79036684"/>
      </p:ext>
    </p:extLst>
  </p:cSld>
  <p:clrMapOvr>
    <a:masterClrMapping/>
  </p:clrMapOvr>
  <mc:AlternateContent xmlns:mc="http://schemas.openxmlformats.org/markup-compatibility/2006" xmlns:p14="http://schemas.microsoft.com/office/powerpoint/2010/main">
    <mc:Choice Requires="p14">
      <p:transition spd="slow" p14:dur="2000" advTm="31054"/>
    </mc:Choice>
    <mc:Fallback xmlns="">
      <p:transition spd="slow" advTm="31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smtClean="0"/>
              <a:t>Saalien</a:t>
            </a:r>
            <a:endParaRPr lang="nl-NL" dirty="0"/>
          </a:p>
        </p:txBody>
      </p:sp>
      <p:sp>
        <p:nvSpPr>
          <p:cNvPr id="5" name="object 2"/>
          <p:cNvSpPr/>
          <p:nvPr/>
        </p:nvSpPr>
        <p:spPr>
          <a:xfrm>
            <a:off x="8250937" y="4234092"/>
            <a:ext cx="3941063" cy="2619755"/>
          </a:xfrm>
          <a:prstGeom prst="rect">
            <a:avLst/>
          </a:prstGeom>
          <a:blipFill>
            <a:blip r:embed="rId5" cstate="print"/>
            <a:stretch>
              <a:fillRect/>
            </a:stretch>
          </a:blipFill>
        </p:spPr>
        <p:txBody>
          <a:bodyPr wrap="square" lIns="0" tIns="0" rIns="0" bIns="0" rtlCol="0"/>
          <a:lstStyle/>
          <a:p>
            <a:endParaRPr/>
          </a:p>
        </p:txBody>
      </p:sp>
      <p:sp>
        <p:nvSpPr>
          <p:cNvPr id="6" name="object 3"/>
          <p:cNvSpPr txBox="1"/>
          <p:nvPr/>
        </p:nvSpPr>
        <p:spPr>
          <a:xfrm>
            <a:off x="8444103" y="6491236"/>
            <a:ext cx="1380490" cy="197490"/>
          </a:xfrm>
          <a:prstGeom prst="rect">
            <a:avLst/>
          </a:prstGeom>
        </p:spPr>
        <p:txBody>
          <a:bodyPr vert="horz" wrap="square" lIns="0" tIns="12700" rIns="0" bIns="0" rtlCol="0">
            <a:spAutoFit/>
          </a:bodyPr>
          <a:lstStyle/>
          <a:p>
            <a:pPr marL="12700">
              <a:spcBef>
                <a:spcPts val="100"/>
              </a:spcBef>
            </a:pPr>
            <a:r>
              <a:rPr sz="1200" spc="-5" dirty="0">
                <a:solidFill>
                  <a:srgbClr val="FFFFFF"/>
                </a:solidFill>
                <a:latin typeface="Arial"/>
                <a:cs typeface="Arial"/>
              </a:rPr>
              <a:t>De Niers bij</a:t>
            </a:r>
            <a:r>
              <a:rPr sz="1200" spc="-170" dirty="0">
                <a:solidFill>
                  <a:srgbClr val="FFFFFF"/>
                </a:solidFill>
                <a:latin typeface="Arial"/>
                <a:cs typeface="Arial"/>
              </a:rPr>
              <a:t> </a:t>
            </a:r>
            <a:r>
              <a:rPr sz="1200" spc="-10" dirty="0">
                <a:solidFill>
                  <a:srgbClr val="FFFFFF"/>
                </a:solidFill>
                <a:latin typeface="Arial"/>
                <a:cs typeface="Arial"/>
              </a:rPr>
              <a:t>Gennep</a:t>
            </a:r>
            <a:endParaRPr sz="1200">
              <a:latin typeface="Arial"/>
              <a:cs typeface="Arial"/>
            </a:endParaRPr>
          </a:p>
        </p:txBody>
      </p:sp>
      <p:sp>
        <p:nvSpPr>
          <p:cNvPr id="7" name="object 4"/>
          <p:cNvSpPr/>
          <p:nvPr/>
        </p:nvSpPr>
        <p:spPr>
          <a:xfrm>
            <a:off x="3080005" y="12613"/>
            <a:ext cx="5143499" cy="6857999"/>
          </a:xfrm>
          <a:prstGeom prst="rect">
            <a:avLst/>
          </a:prstGeom>
          <a:blipFill>
            <a:blip r:embed="rId6" cstate="print"/>
            <a:stretch>
              <a:fillRect/>
            </a:stretch>
          </a:blipFill>
        </p:spPr>
        <p:txBody>
          <a:bodyPr wrap="square" lIns="0" tIns="0" rIns="0" bIns="0" rtlCol="0"/>
          <a:lstStyle/>
          <a:p>
            <a:endParaRPr/>
          </a:p>
        </p:txBody>
      </p:sp>
      <p:sp>
        <p:nvSpPr>
          <p:cNvPr id="8" name="object 5"/>
          <p:cNvSpPr txBox="1"/>
          <p:nvPr/>
        </p:nvSpPr>
        <p:spPr>
          <a:xfrm>
            <a:off x="84075" y="4234092"/>
            <a:ext cx="2995930" cy="1009892"/>
          </a:xfrm>
          <a:prstGeom prst="rect">
            <a:avLst/>
          </a:prstGeom>
        </p:spPr>
        <p:txBody>
          <a:bodyPr vert="horz" wrap="square" lIns="0" tIns="12065" rIns="0" bIns="0" rtlCol="0">
            <a:spAutoFit/>
          </a:bodyPr>
          <a:lstStyle/>
          <a:p>
            <a:pPr marL="12700" marR="5080">
              <a:spcBef>
                <a:spcPts val="95"/>
              </a:spcBef>
            </a:pPr>
            <a:r>
              <a:rPr sz="1600" spc="-5" dirty="0" smtClean="0">
                <a:latin typeface="Arial"/>
                <a:cs typeface="Arial"/>
              </a:rPr>
              <a:t>Het </a:t>
            </a:r>
            <a:r>
              <a:rPr sz="1600" i="1" spc="-10" dirty="0" err="1" smtClean="0">
                <a:latin typeface="Arial"/>
                <a:cs typeface="Arial"/>
              </a:rPr>
              <a:t>vlechtende</a:t>
            </a:r>
            <a:r>
              <a:rPr sz="1600" i="1" spc="-10" dirty="0" smtClean="0">
                <a:latin typeface="Arial"/>
                <a:cs typeface="Arial"/>
              </a:rPr>
              <a:t> </a:t>
            </a:r>
            <a:r>
              <a:rPr sz="1600" spc="-10" dirty="0" err="1" smtClean="0">
                <a:latin typeface="Arial"/>
                <a:cs typeface="Arial"/>
              </a:rPr>
              <a:t>riviersysteem</a:t>
            </a:r>
            <a:r>
              <a:rPr sz="1600" spc="-10" dirty="0" smtClean="0">
                <a:latin typeface="Arial"/>
                <a:cs typeface="Arial"/>
              </a:rPr>
              <a:t> </a:t>
            </a:r>
            <a:endParaRPr lang="nl-NL" sz="1600" spc="-10" dirty="0" smtClean="0">
              <a:latin typeface="Arial"/>
              <a:cs typeface="Arial"/>
            </a:endParaRPr>
          </a:p>
          <a:p>
            <a:pPr marL="12700" marR="5080">
              <a:spcBef>
                <a:spcPts val="95"/>
              </a:spcBef>
            </a:pPr>
            <a:r>
              <a:rPr sz="1600" spc="-20" dirty="0" smtClean="0">
                <a:latin typeface="Arial"/>
                <a:cs typeface="Arial"/>
              </a:rPr>
              <a:t>van  </a:t>
            </a:r>
            <a:r>
              <a:rPr sz="1600" spc="-5" dirty="0">
                <a:latin typeface="Arial"/>
                <a:cs typeface="Arial"/>
              </a:rPr>
              <a:t>Rijn en Maas is door de </a:t>
            </a:r>
            <a:r>
              <a:rPr sz="1600" spc="-10" dirty="0" err="1" smtClean="0">
                <a:latin typeface="Arial"/>
                <a:cs typeface="Arial"/>
              </a:rPr>
              <a:t>ijskap</a:t>
            </a:r>
            <a:r>
              <a:rPr sz="1600" spc="-10" dirty="0" smtClean="0">
                <a:latin typeface="Arial"/>
                <a:cs typeface="Arial"/>
              </a:rPr>
              <a:t>  </a:t>
            </a:r>
            <a:r>
              <a:rPr sz="1600" spc="-5" dirty="0">
                <a:latin typeface="Arial"/>
                <a:cs typeface="Arial"/>
              </a:rPr>
              <a:t>gedwongen door het</a:t>
            </a:r>
            <a:r>
              <a:rPr sz="1600" spc="-165" dirty="0">
                <a:latin typeface="Arial"/>
                <a:cs typeface="Arial"/>
              </a:rPr>
              <a:t> </a:t>
            </a:r>
            <a:r>
              <a:rPr sz="1600" spc="-5" dirty="0" err="1" smtClean="0">
                <a:latin typeface="Arial"/>
                <a:cs typeface="Arial"/>
              </a:rPr>
              <a:t>Niersdal</a:t>
            </a:r>
            <a:r>
              <a:rPr lang="nl-NL" sz="1600" spc="-5" dirty="0" smtClean="0">
                <a:latin typeface="Arial"/>
                <a:cs typeface="Arial"/>
              </a:rPr>
              <a:t> </a:t>
            </a:r>
            <a:r>
              <a:rPr sz="1600" spc="-5" dirty="0" smtClean="0">
                <a:latin typeface="Arial"/>
                <a:cs typeface="Arial"/>
              </a:rPr>
              <a:t>te</a:t>
            </a:r>
            <a:r>
              <a:rPr sz="1600" spc="-135" dirty="0" smtClean="0">
                <a:latin typeface="Arial"/>
                <a:cs typeface="Arial"/>
              </a:rPr>
              <a:t> </a:t>
            </a:r>
            <a:r>
              <a:rPr sz="1600" spc="-5" dirty="0">
                <a:latin typeface="Arial"/>
                <a:cs typeface="Arial"/>
              </a:rPr>
              <a:t>stromen</a:t>
            </a:r>
            <a:endParaRPr sz="1600" dirty="0">
              <a:latin typeface="Arial"/>
              <a:cs typeface="Arial"/>
            </a:endParaRPr>
          </a:p>
        </p:txBody>
      </p:sp>
      <p:sp>
        <p:nvSpPr>
          <p:cNvPr id="9" name="object 6"/>
          <p:cNvSpPr txBox="1"/>
          <p:nvPr/>
        </p:nvSpPr>
        <p:spPr>
          <a:xfrm>
            <a:off x="6904228" y="3753778"/>
            <a:ext cx="748030" cy="182101"/>
          </a:xfrm>
          <a:prstGeom prst="rect">
            <a:avLst/>
          </a:prstGeom>
        </p:spPr>
        <p:txBody>
          <a:bodyPr vert="horz" wrap="square" lIns="0" tIns="12700" rIns="0" bIns="0" rtlCol="0">
            <a:spAutoFit/>
          </a:bodyPr>
          <a:lstStyle/>
          <a:p>
            <a:pPr marL="12700">
              <a:spcBef>
                <a:spcPts val="100"/>
              </a:spcBef>
            </a:pPr>
            <a:r>
              <a:rPr sz="1100" b="1" dirty="0">
                <a:latin typeface="Arial"/>
                <a:cs typeface="Arial"/>
              </a:rPr>
              <a:t>X -</a:t>
            </a:r>
            <a:r>
              <a:rPr sz="1100" b="1" spc="-210" dirty="0">
                <a:latin typeface="Arial"/>
                <a:cs typeface="Arial"/>
              </a:rPr>
              <a:t> </a:t>
            </a:r>
            <a:r>
              <a:rPr sz="1100" b="1" spc="-5" dirty="0">
                <a:latin typeface="Arial"/>
                <a:cs typeface="Arial"/>
              </a:rPr>
              <a:t>Gennep</a:t>
            </a:r>
            <a:endParaRPr sz="1100">
              <a:latin typeface="Arial"/>
              <a:cs typeface="Arial"/>
            </a:endParaRPr>
          </a:p>
        </p:txBody>
      </p:sp>
      <p:sp>
        <p:nvSpPr>
          <p:cNvPr id="10" name="object 8"/>
          <p:cNvSpPr txBox="1"/>
          <p:nvPr/>
        </p:nvSpPr>
        <p:spPr>
          <a:xfrm>
            <a:off x="7002398" y="2747936"/>
            <a:ext cx="1025525" cy="330200"/>
          </a:xfrm>
          <a:prstGeom prst="rect">
            <a:avLst/>
          </a:prstGeom>
        </p:spPr>
        <p:txBody>
          <a:bodyPr vert="horz" wrap="square" lIns="0" tIns="12065" rIns="0" bIns="0" rtlCol="0">
            <a:spAutoFit/>
          </a:bodyPr>
          <a:lstStyle/>
          <a:p>
            <a:pPr marL="12700" marR="5080">
              <a:spcBef>
                <a:spcPts val="95"/>
              </a:spcBef>
            </a:pPr>
            <a:r>
              <a:rPr sz="1000" spc="-10" dirty="0">
                <a:solidFill>
                  <a:srgbClr val="FFFFFF"/>
                </a:solidFill>
                <a:latin typeface="Arial"/>
                <a:cs typeface="Arial"/>
              </a:rPr>
              <a:t>Gletsjerdal </a:t>
            </a:r>
            <a:r>
              <a:rPr sz="1000" spc="-15" dirty="0">
                <a:solidFill>
                  <a:srgbClr val="FFFFFF"/>
                </a:solidFill>
                <a:latin typeface="Arial"/>
                <a:cs typeface="Arial"/>
              </a:rPr>
              <a:t>van</a:t>
            </a:r>
            <a:r>
              <a:rPr sz="1000" spc="-140" dirty="0">
                <a:solidFill>
                  <a:srgbClr val="FFFFFF"/>
                </a:solidFill>
                <a:latin typeface="Arial"/>
                <a:cs typeface="Arial"/>
              </a:rPr>
              <a:t> </a:t>
            </a:r>
            <a:r>
              <a:rPr sz="1000" spc="-10" dirty="0">
                <a:solidFill>
                  <a:srgbClr val="FFFFFF"/>
                </a:solidFill>
                <a:latin typeface="Arial"/>
                <a:cs typeface="Arial"/>
              </a:rPr>
              <a:t>de  </a:t>
            </a:r>
            <a:r>
              <a:rPr sz="1000" spc="-5" dirty="0">
                <a:solidFill>
                  <a:srgbClr val="FFFFFF"/>
                </a:solidFill>
                <a:latin typeface="Arial"/>
                <a:cs typeface="Arial"/>
              </a:rPr>
              <a:t>IJssel</a:t>
            </a:r>
            <a:endParaRPr sz="1000">
              <a:latin typeface="Arial"/>
              <a:cs typeface="Arial"/>
            </a:endParaRPr>
          </a:p>
        </p:txBody>
      </p:sp>
      <p:sp>
        <p:nvSpPr>
          <p:cNvPr id="11" name="object 7"/>
          <p:cNvSpPr txBox="1">
            <a:spLocks noGrp="1"/>
          </p:cNvSpPr>
          <p:nvPr>
            <p:ph idx="1"/>
          </p:nvPr>
        </p:nvSpPr>
        <p:spPr>
          <a:xfrm>
            <a:off x="8776398" y="514496"/>
            <a:ext cx="3130899" cy="583621"/>
          </a:xfrm>
          <a:prstGeom prst="rect">
            <a:avLst/>
          </a:prstGeom>
        </p:spPr>
        <p:txBody>
          <a:bodyPr vert="horz" wrap="square" lIns="0" tIns="12065" rIns="0" bIns="0" rtlCol="0">
            <a:spAutoFit/>
          </a:bodyPr>
          <a:lstStyle/>
          <a:p>
            <a:pPr marL="12700">
              <a:spcBef>
                <a:spcPts val="95"/>
              </a:spcBef>
            </a:pPr>
            <a:r>
              <a:rPr sz="1600" b="1" i="1" spc="-5" dirty="0">
                <a:latin typeface="Arial"/>
                <a:cs typeface="Arial"/>
              </a:rPr>
              <a:t>Saale ijstijd</a:t>
            </a:r>
            <a:r>
              <a:rPr sz="1600" b="1" i="1" spc="-40" dirty="0">
                <a:latin typeface="Arial"/>
                <a:cs typeface="Arial"/>
              </a:rPr>
              <a:t> </a:t>
            </a:r>
            <a:r>
              <a:rPr sz="1600" b="1" i="1" spc="-5" dirty="0">
                <a:latin typeface="Arial"/>
                <a:cs typeface="Arial"/>
              </a:rPr>
              <a:t>(Saalien),</a:t>
            </a:r>
            <a:endParaRPr sz="1600" dirty="0">
              <a:latin typeface="Arial"/>
              <a:cs typeface="Arial"/>
            </a:endParaRPr>
          </a:p>
          <a:p>
            <a:pPr marL="12700"/>
            <a:r>
              <a:rPr sz="1600" b="1" spc="-5" dirty="0">
                <a:latin typeface="Arial"/>
                <a:cs typeface="Arial"/>
              </a:rPr>
              <a:t>200.000 – 130.000 jaar</a:t>
            </a:r>
            <a:r>
              <a:rPr sz="1600" b="1" spc="-160" dirty="0">
                <a:latin typeface="Arial"/>
                <a:cs typeface="Arial"/>
              </a:rPr>
              <a:t> </a:t>
            </a:r>
            <a:r>
              <a:rPr sz="1600" b="1" spc="-5" dirty="0">
                <a:latin typeface="Arial"/>
                <a:cs typeface="Arial"/>
              </a:rPr>
              <a:t>BP</a:t>
            </a:r>
            <a:endParaRPr sz="1600" dirty="0">
              <a:latin typeface="Arial"/>
              <a:cs typeface="Arial"/>
            </a:endParaRPr>
          </a:p>
        </p:txBody>
      </p:sp>
      <p:pic>
        <p:nvPicPr>
          <p:cNvPr id="3" name="Audiobesta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76999343"/>
      </p:ext>
    </p:extLst>
  </p:cSld>
  <p:clrMapOvr>
    <a:masterClrMapping/>
  </p:clrMapOvr>
  <mc:AlternateContent xmlns:mc="http://schemas.openxmlformats.org/markup-compatibility/2006" xmlns:p14="http://schemas.microsoft.com/office/powerpoint/2010/main">
    <mc:Choice Requires="p14">
      <p:transition spd="slow" p14:dur="2000" advTm="82492"/>
    </mc:Choice>
    <mc:Fallback xmlns="">
      <p:transition spd="slow" advTm="82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73138" y="362864"/>
            <a:ext cx="10515600" cy="1325563"/>
          </a:xfrm>
        </p:spPr>
        <p:txBody>
          <a:bodyPr/>
          <a:lstStyle/>
          <a:p>
            <a:r>
              <a:rPr lang="nl-NL" dirty="0" smtClean="0"/>
              <a:t>Zandlandschap</a:t>
            </a:r>
            <a:endParaRPr lang="nl-NL" dirty="0"/>
          </a:p>
        </p:txBody>
      </p:sp>
      <p:pic>
        <p:nvPicPr>
          <p:cNvPr id="3074" name="Picture 2" descr="https://www.geologievannederland.nl/dynamics/modules/SPUB0102/view.php?pub_Id=10&amp;att_Id=1608&amp;cache=20121113095302"/>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6986675" y="1009732"/>
            <a:ext cx="4502063" cy="5305134"/>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8464" y="4724382"/>
            <a:ext cx="4144788" cy="2331443"/>
          </a:xfrm>
          <a:prstGeom prst="rect">
            <a:avLst/>
          </a:prstGeom>
        </p:spPr>
      </p:pic>
      <p:pic>
        <p:nvPicPr>
          <p:cNvPr id="9" name="Audiobestand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pic>
        <p:nvPicPr>
          <p:cNvPr id="1026" name="Picture 2" descr="https://www.geologievannederland.nl/dynamics/modules/SPUB0102/view.php?pub_Id=32&amp;att_Id=1903&amp;cache=20121113093156"/>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5280" r="49987"/>
          <a:stretch/>
        </p:blipFill>
        <p:spPr bwMode="auto">
          <a:xfrm>
            <a:off x="2666133" y="1428210"/>
            <a:ext cx="3564805" cy="4468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359831"/>
      </p:ext>
    </p:extLst>
  </p:cSld>
  <p:clrMapOvr>
    <a:masterClrMapping/>
  </p:clrMapOvr>
  <mc:AlternateContent xmlns:mc="http://schemas.openxmlformats.org/markup-compatibility/2006" xmlns:p14="http://schemas.microsoft.com/office/powerpoint/2010/main">
    <mc:Choice Requires="p14">
      <p:transition spd="slow" p14:dur="2000" advTm="116764"/>
    </mc:Choice>
    <mc:Fallback xmlns="">
      <p:transition spd="slow" advTm="116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78393" y="381755"/>
            <a:ext cx="10515600" cy="1325563"/>
          </a:xfrm>
        </p:spPr>
        <p:txBody>
          <a:bodyPr/>
          <a:lstStyle/>
          <a:p>
            <a:r>
              <a:rPr lang="nl-NL" dirty="0" smtClean="0"/>
              <a:t>Stuwwallen &amp; Glaciaal bekken</a:t>
            </a:r>
            <a:endParaRPr lang="nl-NL" dirty="0"/>
          </a:p>
        </p:txBody>
      </p:sp>
      <p:pic>
        <p:nvPicPr>
          <p:cNvPr id="2050" name="Picture 2" descr="https://www.geologievannederland.nl/dynamics/modules/SPUB0102/view.php?pub_Id=121&amp;att_Id=872&amp;cache=20180713082206"/>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73689" y="1268657"/>
            <a:ext cx="6144482" cy="3933333"/>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p:cNvPicPr>
            <a:picLocks noChangeAspect="1"/>
          </p:cNvPicPr>
          <p:nvPr/>
        </p:nvPicPr>
        <p:blipFill rotWithShape="1">
          <a:blip r:embed="rId6" cstate="print">
            <a:extLst>
              <a:ext uri="{28A0092B-C50C-407E-A947-70E740481C1C}">
                <a14:useLocalDpi xmlns:a14="http://schemas.microsoft.com/office/drawing/2010/main" val="0"/>
              </a:ext>
            </a:extLst>
          </a:blip>
          <a:srcRect l="6317" t="13424" r="3767" b="10487"/>
          <a:stretch/>
        </p:blipFill>
        <p:spPr>
          <a:xfrm>
            <a:off x="4077640" y="1638414"/>
            <a:ext cx="2959791" cy="3542045"/>
          </a:xfrm>
          <a:prstGeom prst="rect">
            <a:avLst/>
          </a:prstGeom>
        </p:spPr>
      </p:pic>
      <p:pic>
        <p:nvPicPr>
          <p:cNvPr id="6" name="Tijdelijke aanduiding voor inhoud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725997" y="6873"/>
            <a:ext cx="4207796" cy="6597750"/>
          </a:xfrm>
          <a:prstGeom prst="rect">
            <a:avLst/>
          </a:prstGeom>
        </p:spPr>
      </p:pic>
      <p:pic>
        <p:nvPicPr>
          <p:cNvPr id="7" name="Picture 2" descr="https://www.geologievannederland.nl/dynamics/modules/SPUB0102/view.php?pub_Id=121&amp;att_Id=872&amp;cache=20180713082206"/>
          <p:cNvPicPr>
            <a:picLocks noChangeAspect="1" noChangeArrowheads="1"/>
          </p:cNvPicPr>
          <p:nvPr/>
        </p:nvPicPr>
        <p:blipFill rotWithShape="1">
          <a:blip r:embed="rId5">
            <a:extLst>
              <a:ext uri="{28A0092B-C50C-407E-A947-70E740481C1C}">
                <a14:useLocalDpi xmlns:a14="http://schemas.microsoft.com/office/drawing/2010/main" val="0"/>
              </a:ext>
            </a:extLst>
          </a:blip>
          <a:srcRect l="66049" t="58139" r="654" b="10184"/>
          <a:stretch/>
        </p:blipFill>
        <p:spPr bwMode="auto">
          <a:xfrm>
            <a:off x="358122" y="5111554"/>
            <a:ext cx="2451633" cy="1493069"/>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23537" y="3445731"/>
            <a:ext cx="5407745" cy="3364187"/>
          </a:xfrm>
          <a:prstGeom prst="rect">
            <a:avLst/>
          </a:prstGeom>
        </p:spPr>
      </p:pic>
      <p:sp>
        <p:nvSpPr>
          <p:cNvPr id="8" name="Tekstvak 7"/>
          <p:cNvSpPr txBox="1"/>
          <p:nvPr/>
        </p:nvSpPr>
        <p:spPr>
          <a:xfrm>
            <a:off x="4237892" y="5715000"/>
            <a:ext cx="2162908" cy="369332"/>
          </a:xfrm>
          <a:prstGeom prst="rect">
            <a:avLst/>
          </a:prstGeom>
          <a:noFill/>
        </p:spPr>
        <p:txBody>
          <a:bodyPr wrap="square" rtlCol="0">
            <a:spAutoFit/>
          </a:bodyPr>
          <a:lstStyle/>
          <a:p>
            <a:r>
              <a:rPr lang="nl-NL" dirty="0" smtClean="0"/>
              <a:t>Glaciale bekkens</a:t>
            </a:r>
            <a:endParaRPr lang="nl-NL" dirty="0"/>
          </a:p>
        </p:txBody>
      </p:sp>
      <p:sp>
        <p:nvSpPr>
          <p:cNvPr id="9" name="Tekstvak 8"/>
          <p:cNvSpPr txBox="1"/>
          <p:nvPr/>
        </p:nvSpPr>
        <p:spPr>
          <a:xfrm>
            <a:off x="10267026" y="3224770"/>
            <a:ext cx="2443424" cy="369332"/>
          </a:xfrm>
          <a:prstGeom prst="rect">
            <a:avLst/>
          </a:prstGeom>
          <a:noFill/>
        </p:spPr>
        <p:txBody>
          <a:bodyPr wrap="square" rtlCol="0">
            <a:spAutoFit/>
          </a:bodyPr>
          <a:lstStyle/>
          <a:p>
            <a:r>
              <a:rPr lang="nl-NL" dirty="0" smtClean="0"/>
              <a:t>Stuwwallen</a:t>
            </a:r>
            <a:endParaRPr lang="nl-NL" dirty="0"/>
          </a:p>
        </p:txBody>
      </p:sp>
      <p:pic>
        <p:nvPicPr>
          <p:cNvPr id="12" name="Picture 2" descr="https://www.geologievannederland.nl/dynamics/modules/SPUB0102/view.php?pub_Id=33&amp;att_Id=1902&amp;cache=20140703092055"/>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7524" t="37975" r="50185"/>
          <a:stretch/>
        </p:blipFill>
        <p:spPr bwMode="auto">
          <a:xfrm>
            <a:off x="9083761" y="177869"/>
            <a:ext cx="2366530" cy="2570596"/>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bestand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49363303"/>
      </p:ext>
    </p:extLst>
  </p:cSld>
  <p:clrMapOvr>
    <a:masterClrMapping/>
  </p:clrMapOvr>
  <mc:AlternateContent xmlns:mc="http://schemas.openxmlformats.org/markup-compatibility/2006" xmlns:p14="http://schemas.microsoft.com/office/powerpoint/2010/main">
    <mc:Choice Requires="p14">
      <p:transition spd="slow" p14:dur="2000" advTm="71581"/>
    </mc:Choice>
    <mc:Fallback xmlns="">
      <p:transition spd="slow" advTm="71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Elementen van het cultuurlandschap</a:t>
            </a:r>
            <a:endParaRPr lang="nl-NL" dirty="0"/>
          </a:p>
        </p:txBody>
      </p:sp>
      <p:sp>
        <p:nvSpPr>
          <p:cNvPr id="6" name="Tekstvak 5"/>
          <p:cNvSpPr txBox="1"/>
          <p:nvPr/>
        </p:nvSpPr>
        <p:spPr>
          <a:xfrm>
            <a:off x="946272" y="5679831"/>
            <a:ext cx="3713651" cy="369332"/>
          </a:xfrm>
          <a:prstGeom prst="rect">
            <a:avLst/>
          </a:prstGeom>
          <a:noFill/>
        </p:spPr>
        <p:txBody>
          <a:bodyPr wrap="square" rtlCol="0">
            <a:spAutoFit/>
          </a:bodyPr>
          <a:lstStyle/>
          <a:p>
            <a:r>
              <a:rPr lang="nl-NL" dirty="0" smtClean="0"/>
              <a:t>Essen of enken</a:t>
            </a:r>
            <a:endParaRPr lang="nl-NL" dirty="0"/>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272" y="1690687"/>
            <a:ext cx="4662406" cy="3524779"/>
          </a:xfrm>
          <a:prstGeom prst="rect">
            <a:avLst/>
          </a:prstGeom>
        </p:spPr>
      </p:pic>
      <p:pic>
        <p:nvPicPr>
          <p:cNvPr id="18" name="Afbeelding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9580" y="1690687"/>
            <a:ext cx="5627058" cy="3524779"/>
          </a:xfrm>
          <a:prstGeom prst="rect">
            <a:avLst/>
          </a:prstGeom>
        </p:spPr>
      </p:pic>
      <p:sp>
        <p:nvSpPr>
          <p:cNvPr id="19" name="Tekstvak 18"/>
          <p:cNvSpPr txBox="1"/>
          <p:nvPr/>
        </p:nvSpPr>
        <p:spPr>
          <a:xfrm>
            <a:off x="6119580" y="5679831"/>
            <a:ext cx="3713651" cy="369332"/>
          </a:xfrm>
          <a:prstGeom prst="rect">
            <a:avLst/>
          </a:prstGeom>
          <a:noFill/>
        </p:spPr>
        <p:txBody>
          <a:bodyPr wrap="square" rtlCol="0">
            <a:spAutoFit/>
          </a:bodyPr>
          <a:lstStyle/>
          <a:p>
            <a:r>
              <a:rPr lang="nl-NL" dirty="0" smtClean="0"/>
              <a:t>Heide</a:t>
            </a:r>
            <a:endParaRPr lang="nl-NL" dirty="0"/>
          </a:p>
        </p:txBody>
      </p:sp>
    </p:spTree>
    <p:extLst>
      <p:ext uri="{BB962C8B-B14F-4D97-AF65-F5344CB8AC3E}">
        <p14:creationId xmlns:p14="http://schemas.microsoft.com/office/powerpoint/2010/main" val="25404255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Elementen van het cultuurlandschap</a:t>
            </a:r>
            <a:endParaRPr lang="nl-NL" dirty="0"/>
          </a:p>
        </p:txBody>
      </p:sp>
      <p:sp>
        <p:nvSpPr>
          <p:cNvPr id="6" name="Tekstvak 5"/>
          <p:cNvSpPr txBox="1"/>
          <p:nvPr/>
        </p:nvSpPr>
        <p:spPr>
          <a:xfrm>
            <a:off x="156050" y="6266853"/>
            <a:ext cx="6289906" cy="369332"/>
          </a:xfrm>
          <a:prstGeom prst="rect">
            <a:avLst/>
          </a:prstGeom>
          <a:noFill/>
        </p:spPr>
        <p:txBody>
          <a:bodyPr wrap="square" rtlCol="0">
            <a:spAutoFit/>
          </a:bodyPr>
          <a:lstStyle/>
          <a:p>
            <a:r>
              <a:rPr lang="nl-NL" dirty="0" err="1" smtClean="0"/>
              <a:t>zandontginningslandschap</a:t>
            </a:r>
            <a:endParaRPr lang="nl-NL" dirty="0"/>
          </a:p>
        </p:txBody>
      </p:sp>
      <p:pic>
        <p:nvPicPr>
          <p:cNvPr id="7" name="Afbeelding 6"/>
          <p:cNvPicPr>
            <a:picLocks noChangeAspect="1"/>
          </p:cNvPicPr>
          <p:nvPr/>
        </p:nvPicPr>
        <p:blipFill rotWithShape="1">
          <a:blip r:embed="rId3" cstate="print">
            <a:extLst>
              <a:ext uri="{28A0092B-C50C-407E-A947-70E740481C1C}">
                <a14:useLocalDpi xmlns:a14="http://schemas.microsoft.com/office/drawing/2010/main" val="0"/>
              </a:ext>
            </a:extLst>
          </a:blip>
          <a:srcRect t="9638"/>
          <a:stretch/>
        </p:blipFill>
        <p:spPr>
          <a:xfrm>
            <a:off x="-820503" y="1443194"/>
            <a:ext cx="7431113" cy="4809548"/>
          </a:xfrm>
          <a:prstGeom prst="rect">
            <a:avLst/>
          </a:prstGeom>
        </p:spPr>
      </p:pic>
      <p:pic>
        <p:nvPicPr>
          <p:cNvPr id="8" name="Afbeelding 7"/>
          <p:cNvPicPr>
            <a:picLocks noChangeAspect="1"/>
          </p:cNvPicPr>
          <p:nvPr/>
        </p:nvPicPr>
        <p:blipFill>
          <a:blip r:embed="rId4"/>
          <a:stretch>
            <a:fillRect/>
          </a:stretch>
        </p:blipFill>
        <p:spPr>
          <a:xfrm>
            <a:off x="6809130" y="1443194"/>
            <a:ext cx="6737024" cy="4833947"/>
          </a:xfrm>
          <a:prstGeom prst="rect">
            <a:avLst/>
          </a:prstGeom>
        </p:spPr>
      </p:pic>
    </p:spTree>
    <p:extLst>
      <p:ext uri="{BB962C8B-B14F-4D97-AF65-F5344CB8AC3E}">
        <p14:creationId xmlns:p14="http://schemas.microsoft.com/office/powerpoint/2010/main" val="14584293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201205" y="5578231"/>
            <a:ext cx="6289906" cy="646331"/>
          </a:xfrm>
          <a:prstGeom prst="rect">
            <a:avLst/>
          </a:prstGeom>
          <a:noFill/>
        </p:spPr>
        <p:txBody>
          <a:bodyPr wrap="square" rtlCol="0">
            <a:spAutoFit/>
          </a:bodyPr>
          <a:lstStyle/>
          <a:p>
            <a:r>
              <a:rPr lang="nl-NL" dirty="0" smtClean="0"/>
              <a:t>Nog een voorbeeld</a:t>
            </a:r>
          </a:p>
          <a:p>
            <a:r>
              <a:rPr lang="nl-NL" dirty="0" err="1" smtClean="0"/>
              <a:t>zandontginningslandschap</a:t>
            </a:r>
            <a:endParaRPr lang="nl-NL" dirty="0"/>
          </a:p>
        </p:txBody>
      </p:sp>
      <p:pic>
        <p:nvPicPr>
          <p:cNvPr id="11" name="Afbeelding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5645" y="0"/>
            <a:ext cx="8283222" cy="6834476"/>
          </a:xfrm>
          <a:prstGeom prst="rect">
            <a:avLst/>
          </a:prstGeom>
        </p:spPr>
      </p:pic>
      <p:sp>
        <p:nvSpPr>
          <p:cNvPr id="2" name="Titel 1"/>
          <p:cNvSpPr>
            <a:spLocks noGrp="1"/>
          </p:cNvSpPr>
          <p:nvPr>
            <p:ph type="title"/>
          </p:nvPr>
        </p:nvSpPr>
        <p:spPr>
          <a:xfrm>
            <a:off x="341489" y="0"/>
            <a:ext cx="10515600" cy="1325563"/>
          </a:xfrm>
        </p:spPr>
        <p:txBody>
          <a:bodyPr/>
          <a:lstStyle/>
          <a:p>
            <a:r>
              <a:rPr lang="nl-NL" dirty="0" smtClean="0"/>
              <a:t>Elementen van het cultuurlandschap</a:t>
            </a:r>
            <a:endParaRPr lang="nl-NL" dirty="0"/>
          </a:p>
        </p:txBody>
      </p:sp>
    </p:spTree>
    <p:extLst>
      <p:ext uri="{BB962C8B-B14F-4D97-AF65-F5344CB8AC3E}">
        <p14:creationId xmlns:p14="http://schemas.microsoft.com/office/powerpoint/2010/main" val="15104418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78393" y="381755"/>
            <a:ext cx="10515600" cy="1325563"/>
          </a:xfrm>
        </p:spPr>
        <p:txBody>
          <a:bodyPr/>
          <a:lstStyle/>
          <a:p>
            <a:r>
              <a:rPr lang="nl-NL" dirty="0" smtClean="0"/>
              <a:t>Grebbeberg</a:t>
            </a:r>
            <a:endParaRPr lang="nl-NL" dirty="0"/>
          </a:p>
        </p:txBody>
      </p:sp>
      <p:pic>
        <p:nvPicPr>
          <p:cNvPr id="9" name="Picture 2" descr="https://www.geologievannederland.nl/dynamics/modules/SPUB0102/view.php?pub_Id=10&amp;att_Id=1794&amp;cache=2012111309530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6790880" y="0"/>
            <a:ext cx="5401120" cy="4056490"/>
          </a:xfrm>
          <a:prstGeom prst="rect">
            <a:avLst/>
          </a:prstGeom>
          <a:noFill/>
          <a:extLst>
            <a:ext uri="{909E8E84-426E-40DD-AFC4-6F175D3DCCD1}">
              <a14:hiddenFill xmlns:a14="http://schemas.microsoft.com/office/drawing/2010/main">
                <a:solidFill>
                  <a:srgbClr val="FFFFFF"/>
                </a:solidFill>
              </a14:hiddenFill>
            </a:ext>
          </a:extLst>
        </p:spPr>
      </p:pic>
      <p:pic>
        <p:nvPicPr>
          <p:cNvPr id="14" name="Afbeelding 13"/>
          <p:cNvPicPr>
            <a:picLocks noChangeAspect="1"/>
          </p:cNvPicPr>
          <p:nvPr/>
        </p:nvPicPr>
        <p:blipFill>
          <a:blip r:embed="rId6"/>
          <a:stretch>
            <a:fillRect/>
          </a:stretch>
        </p:blipFill>
        <p:spPr>
          <a:xfrm>
            <a:off x="1252056" y="2816738"/>
            <a:ext cx="4450666" cy="3338000"/>
          </a:xfrm>
          <a:prstGeom prst="rect">
            <a:avLst/>
          </a:prstGeom>
        </p:spPr>
      </p:pic>
      <p:pic>
        <p:nvPicPr>
          <p:cNvPr id="5" name="Audiobesta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58165986"/>
      </p:ext>
    </p:extLst>
  </p:cSld>
  <p:clrMapOvr>
    <a:masterClrMapping/>
  </p:clrMapOvr>
  <mc:AlternateContent xmlns:mc="http://schemas.openxmlformats.org/markup-compatibility/2006" xmlns:p14="http://schemas.microsoft.com/office/powerpoint/2010/main">
    <mc:Choice Requires="p14">
      <p:transition spd="slow" p14:dur="2000" advTm="76703"/>
    </mc:Choice>
    <mc:Fallback xmlns="">
      <p:transition spd="slow" advTm="76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Peelrandbreuk</a:t>
            </a:r>
            <a:endParaRPr lang="nl-NL" dirty="0"/>
          </a:p>
        </p:txBody>
      </p:sp>
      <p:pic>
        <p:nvPicPr>
          <p:cNvPr id="5" name="Afbeelding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977839"/>
            <a:ext cx="5705475" cy="3819525"/>
          </a:xfrm>
          <a:prstGeom prst="rect">
            <a:avLst/>
          </a:prstGeom>
        </p:spPr>
      </p:pic>
      <p:pic>
        <p:nvPicPr>
          <p:cNvPr id="6" name="Afbeelding 5"/>
          <p:cNvPicPr>
            <a:picLocks noChangeAspect="1"/>
          </p:cNvPicPr>
          <p:nvPr/>
        </p:nvPicPr>
        <p:blipFill>
          <a:blip r:embed="rId6"/>
          <a:stretch>
            <a:fillRect/>
          </a:stretch>
        </p:blipFill>
        <p:spPr>
          <a:xfrm>
            <a:off x="1230923" y="2215801"/>
            <a:ext cx="3072074" cy="4096099"/>
          </a:xfrm>
          <a:prstGeom prst="rect">
            <a:avLst/>
          </a:prstGeom>
        </p:spPr>
      </p:pic>
      <p:sp>
        <p:nvSpPr>
          <p:cNvPr id="7" name="Tijdelijke aanduiding voor inhoud 6"/>
          <p:cNvSpPr>
            <a:spLocks noGrp="1"/>
          </p:cNvSpPr>
          <p:nvPr>
            <p:ph idx="1"/>
          </p:nvPr>
        </p:nvSpPr>
        <p:spPr/>
        <p:txBody>
          <a:bodyPr/>
          <a:lstStyle/>
          <a:p>
            <a:endParaRPr lang="nl-NL" dirty="0"/>
          </a:p>
        </p:txBody>
      </p:sp>
      <p:pic>
        <p:nvPicPr>
          <p:cNvPr id="3" name="Audiobesta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671633106"/>
      </p:ext>
    </p:extLst>
  </p:cSld>
  <p:clrMapOvr>
    <a:masterClrMapping/>
  </p:clrMapOvr>
  <mc:AlternateContent xmlns:mc="http://schemas.openxmlformats.org/markup-compatibility/2006" xmlns:p14="http://schemas.microsoft.com/office/powerpoint/2010/main">
    <mc:Choice Requires="p14">
      <p:transition spd="slow" p14:dur="2000" advTm="57347"/>
    </mc:Choice>
    <mc:Fallback xmlns="">
      <p:transition spd="slow" advTm="57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TM10001115[[fn=Pakket]]</Template>
  <TotalTime>2132</TotalTime>
  <Words>1733</Words>
  <Application>Microsoft Office PowerPoint</Application>
  <PresentationFormat>Breedbeeld</PresentationFormat>
  <Paragraphs>116</Paragraphs>
  <Slides>10</Slides>
  <Notes>10</Notes>
  <HiddenSlides>0</HiddenSlides>
  <MMClips>7</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10</vt:i4>
      </vt:variant>
    </vt:vector>
  </HeadingPairs>
  <TitlesOfParts>
    <vt:vector size="14" baseType="lpstr">
      <vt:lpstr>Arial</vt:lpstr>
      <vt:lpstr>Calibri</vt:lpstr>
      <vt:lpstr>Calibri Light</vt:lpstr>
      <vt:lpstr>Kantoorthema</vt:lpstr>
      <vt:lpstr>Zandlandschap</vt:lpstr>
      <vt:lpstr>Saalien</vt:lpstr>
      <vt:lpstr>Zandlandschap</vt:lpstr>
      <vt:lpstr>Stuwwallen &amp; Glaciaal bekken</vt:lpstr>
      <vt:lpstr>Elementen van het cultuurlandschap</vt:lpstr>
      <vt:lpstr>Elementen van het cultuurlandschap</vt:lpstr>
      <vt:lpstr>Elementen van het cultuurlandschap</vt:lpstr>
      <vt:lpstr>Grebbeberg</vt:lpstr>
      <vt:lpstr>Peelrandbreuk</vt:lpstr>
      <vt:lpstr>Zelfstudie</vt:lpstr>
    </vt:vector>
  </TitlesOfParts>
  <Company>Helicon Opleidingen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Zandlandschap</dc:title>
  <dc:creator>Cristel Burgmans</dc:creator>
  <cp:lastModifiedBy>Cristel Burgmans</cp:lastModifiedBy>
  <cp:revision>41</cp:revision>
  <cp:lastPrinted>2020-03-19T21:00:53Z</cp:lastPrinted>
  <dcterms:created xsi:type="dcterms:W3CDTF">2020-03-16T20:32:38Z</dcterms:created>
  <dcterms:modified xsi:type="dcterms:W3CDTF">2020-04-02T08:46:42Z</dcterms:modified>
</cp:coreProperties>
</file>